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1"/>
  </p:notesMasterIdLst>
  <p:sldIdLst>
    <p:sldId id="257" r:id="rId2"/>
    <p:sldId id="258" r:id="rId3"/>
    <p:sldId id="292" r:id="rId4"/>
    <p:sldId id="293" r:id="rId5"/>
    <p:sldId id="294" r:id="rId6"/>
    <p:sldId id="295" r:id="rId7"/>
    <p:sldId id="296" r:id="rId8"/>
    <p:sldId id="297" r:id="rId9"/>
    <p:sldId id="310" r:id="rId10"/>
    <p:sldId id="259" r:id="rId11"/>
    <p:sldId id="261" r:id="rId12"/>
    <p:sldId id="272" r:id="rId13"/>
    <p:sldId id="305" r:id="rId14"/>
    <p:sldId id="307" r:id="rId15"/>
    <p:sldId id="298" r:id="rId16"/>
    <p:sldId id="308" r:id="rId17"/>
    <p:sldId id="300" r:id="rId18"/>
    <p:sldId id="283" r:id="rId19"/>
    <p:sldId id="273" r:id="rId20"/>
    <p:sldId id="274" r:id="rId21"/>
    <p:sldId id="312" r:id="rId22"/>
    <p:sldId id="256" r:id="rId23"/>
    <p:sldId id="284" r:id="rId24"/>
    <p:sldId id="267" r:id="rId25"/>
    <p:sldId id="285" r:id="rId26"/>
    <p:sldId id="278" r:id="rId27"/>
    <p:sldId id="279" r:id="rId28"/>
    <p:sldId id="277" r:id="rId29"/>
    <p:sldId id="26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2" d="100"/>
          <a:sy n="112" d="100"/>
        </p:scale>
        <p:origin x="49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156040-AF98-4F2C-9909-9F2439F6F588}" type="doc">
      <dgm:prSet loTypeId="urn:microsoft.com/office/officeart/2005/8/layout/chevron1" loCatId="process" qsTypeId="urn:microsoft.com/office/officeart/2005/8/quickstyle/simple4" qsCatId="simple" csTypeId="urn:microsoft.com/office/officeart/2005/8/colors/colorful1" csCatId="colorful" phldr="1"/>
      <dgm:spPr/>
    </dgm:pt>
    <dgm:pt modelId="{12E26E22-71B0-4386-A84F-ABF2FF66A99F}">
      <dgm:prSet phldrT="[Text]"/>
      <dgm:spPr/>
      <dgm:t>
        <a:bodyPr/>
        <a:lstStyle/>
        <a:p>
          <a:r>
            <a:rPr lang="en-US" dirty="0"/>
            <a:t>Building foundation</a:t>
          </a:r>
        </a:p>
      </dgm:t>
    </dgm:pt>
    <dgm:pt modelId="{3A6CB3CB-0F71-4CA8-93AA-0E3E3D59D313}" type="parTrans" cxnId="{937639B3-2352-48E4-A96B-F63DF2119D92}">
      <dgm:prSet/>
      <dgm:spPr/>
      <dgm:t>
        <a:bodyPr/>
        <a:lstStyle/>
        <a:p>
          <a:endParaRPr lang="en-US"/>
        </a:p>
      </dgm:t>
    </dgm:pt>
    <dgm:pt modelId="{E1826C46-15A2-4345-B986-53D05F21F155}" type="sibTrans" cxnId="{937639B3-2352-48E4-A96B-F63DF2119D92}">
      <dgm:prSet/>
      <dgm:spPr/>
      <dgm:t>
        <a:bodyPr/>
        <a:lstStyle/>
        <a:p>
          <a:endParaRPr lang="en-US"/>
        </a:p>
      </dgm:t>
    </dgm:pt>
    <dgm:pt modelId="{A8B05E70-CCF1-4080-8EEE-6873C9D4B630}">
      <dgm:prSet phldrT="[Text]"/>
      <dgm:spPr/>
      <dgm:t>
        <a:bodyPr/>
        <a:lstStyle/>
        <a:p>
          <a:r>
            <a:rPr lang="en-US" dirty="0"/>
            <a:t>Warehouse equipment</a:t>
          </a:r>
        </a:p>
      </dgm:t>
    </dgm:pt>
    <dgm:pt modelId="{11D1F3D3-0002-4131-9F84-22FBF8692DA9}" type="parTrans" cxnId="{B8B909D0-D4F6-48D4-81DA-A58F34AE3646}">
      <dgm:prSet/>
      <dgm:spPr/>
      <dgm:t>
        <a:bodyPr/>
        <a:lstStyle/>
        <a:p>
          <a:endParaRPr lang="en-US"/>
        </a:p>
      </dgm:t>
    </dgm:pt>
    <dgm:pt modelId="{B6438016-7365-4FC0-A372-D90585B4B6EE}" type="sibTrans" cxnId="{B8B909D0-D4F6-48D4-81DA-A58F34AE3646}">
      <dgm:prSet/>
      <dgm:spPr/>
      <dgm:t>
        <a:bodyPr/>
        <a:lstStyle/>
        <a:p>
          <a:endParaRPr lang="en-US"/>
        </a:p>
      </dgm:t>
    </dgm:pt>
    <dgm:pt modelId="{42147153-A6C2-4177-BA7D-2ACCC2C1B2F7}">
      <dgm:prSet phldrT="[Text]"/>
      <dgm:spPr/>
      <dgm:t>
        <a:bodyPr/>
        <a:lstStyle/>
        <a:p>
          <a:r>
            <a:rPr lang="en-US" dirty="0"/>
            <a:t>Installation of racks &amp; accessories</a:t>
          </a:r>
        </a:p>
      </dgm:t>
    </dgm:pt>
    <dgm:pt modelId="{C6F68745-4C20-4204-96A6-585691399C14}" type="parTrans" cxnId="{777DC3C6-D336-4C94-A624-E5582A07ECAA}">
      <dgm:prSet/>
      <dgm:spPr/>
      <dgm:t>
        <a:bodyPr/>
        <a:lstStyle/>
        <a:p>
          <a:endParaRPr lang="en-US"/>
        </a:p>
      </dgm:t>
    </dgm:pt>
    <dgm:pt modelId="{0C6B132F-0347-46BA-86A4-3FAFB6676411}" type="sibTrans" cxnId="{777DC3C6-D336-4C94-A624-E5582A07ECAA}">
      <dgm:prSet/>
      <dgm:spPr/>
      <dgm:t>
        <a:bodyPr/>
        <a:lstStyle/>
        <a:p>
          <a:endParaRPr lang="en-US"/>
        </a:p>
      </dgm:t>
    </dgm:pt>
    <dgm:pt modelId="{74020AF3-C700-4606-8917-C6A353D7963A}">
      <dgm:prSet phldrT="[Text]"/>
      <dgm:spPr>
        <a:gradFill rotWithShape="0">
          <a:gsLst>
            <a:gs pos="0">
              <a:srgbClr val="00B0F0"/>
            </a:gs>
            <a:gs pos="50000">
              <a:srgbClr val="0070C0"/>
            </a:gs>
            <a:gs pos="100000">
              <a:schemeClr val="accent1"/>
            </a:gs>
          </a:gsLst>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r>
            <a:rPr lang="en-US" dirty="0"/>
            <a:t>Design</a:t>
          </a:r>
          <a:r>
            <a:rPr lang="en-US" baseline="0" dirty="0"/>
            <a:t> </a:t>
          </a:r>
          <a:endParaRPr lang="en-US" dirty="0"/>
        </a:p>
      </dgm:t>
    </dgm:pt>
    <dgm:pt modelId="{6CFF1BD9-AE1F-4488-8B72-01186EADA6FF}" type="sibTrans" cxnId="{B0E2386F-A443-4201-8130-FB9CC25AA154}">
      <dgm:prSet/>
      <dgm:spPr/>
      <dgm:t>
        <a:bodyPr/>
        <a:lstStyle/>
        <a:p>
          <a:endParaRPr lang="en-US"/>
        </a:p>
      </dgm:t>
    </dgm:pt>
    <dgm:pt modelId="{87D99D21-0B4A-4259-89FB-0E5941CB535C}" type="parTrans" cxnId="{B0E2386F-A443-4201-8130-FB9CC25AA154}">
      <dgm:prSet/>
      <dgm:spPr/>
      <dgm:t>
        <a:bodyPr/>
        <a:lstStyle/>
        <a:p>
          <a:endParaRPr lang="en-US"/>
        </a:p>
      </dgm:t>
    </dgm:pt>
    <dgm:pt modelId="{1C61A9A2-33F2-469B-8AC4-A104A5A98D78}" type="pres">
      <dgm:prSet presAssocID="{44156040-AF98-4F2C-9909-9F2439F6F588}" presName="Name0" presStyleCnt="0">
        <dgm:presLayoutVars>
          <dgm:dir/>
          <dgm:animLvl val="lvl"/>
          <dgm:resizeHandles val="exact"/>
        </dgm:presLayoutVars>
      </dgm:prSet>
      <dgm:spPr/>
    </dgm:pt>
    <dgm:pt modelId="{881B8FEC-9D20-4669-BB2E-FA9CEA0BE5A9}" type="pres">
      <dgm:prSet presAssocID="{74020AF3-C700-4606-8917-C6A353D7963A}" presName="parTxOnly" presStyleLbl="node1" presStyleIdx="0" presStyleCnt="4">
        <dgm:presLayoutVars>
          <dgm:chMax val="0"/>
          <dgm:chPref val="0"/>
          <dgm:bulletEnabled val="1"/>
        </dgm:presLayoutVars>
      </dgm:prSet>
      <dgm:spPr/>
    </dgm:pt>
    <dgm:pt modelId="{705DFC51-4C30-4A07-9F0C-6EB770961C6F}" type="pres">
      <dgm:prSet presAssocID="{6CFF1BD9-AE1F-4488-8B72-01186EADA6FF}" presName="parTxOnlySpace" presStyleCnt="0"/>
      <dgm:spPr/>
    </dgm:pt>
    <dgm:pt modelId="{919A589F-F74A-40C3-BE88-AB8730BCAB04}" type="pres">
      <dgm:prSet presAssocID="{12E26E22-71B0-4386-A84F-ABF2FF66A99F}" presName="parTxOnly" presStyleLbl="node1" presStyleIdx="1" presStyleCnt="4">
        <dgm:presLayoutVars>
          <dgm:chMax val="0"/>
          <dgm:chPref val="0"/>
          <dgm:bulletEnabled val="1"/>
        </dgm:presLayoutVars>
      </dgm:prSet>
      <dgm:spPr/>
    </dgm:pt>
    <dgm:pt modelId="{01C6BCDE-530E-4D03-9CF5-9AB36CDC1FE1}" type="pres">
      <dgm:prSet presAssocID="{E1826C46-15A2-4345-B986-53D05F21F155}" presName="parTxOnlySpace" presStyleCnt="0"/>
      <dgm:spPr/>
    </dgm:pt>
    <dgm:pt modelId="{268F2328-4548-422B-9C65-80797E16B241}" type="pres">
      <dgm:prSet presAssocID="{A8B05E70-CCF1-4080-8EEE-6873C9D4B630}" presName="parTxOnly" presStyleLbl="node1" presStyleIdx="2" presStyleCnt="4">
        <dgm:presLayoutVars>
          <dgm:chMax val="0"/>
          <dgm:chPref val="0"/>
          <dgm:bulletEnabled val="1"/>
        </dgm:presLayoutVars>
      </dgm:prSet>
      <dgm:spPr/>
    </dgm:pt>
    <dgm:pt modelId="{8CB78EC1-7B74-4B6E-94C6-5F808A049A1F}" type="pres">
      <dgm:prSet presAssocID="{B6438016-7365-4FC0-A372-D90585B4B6EE}" presName="parTxOnlySpace" presStyleCnt="0"/>
      <dgm:spPr/>
    </dgm:pt>
    <dgm:pt modelId="{BDD0B0F7-A87C-4B5B-A4C3-4E4BE6EB0FE4}" type="pres">
      <dgm:prSet presAssocID="{42147153-A6C2-4177-BA7D-2ACCC2C1B2F7}" presName="parTxOnly" presStyleLbl="node1" presStyleIdx="3" presStyleCnt="4">
        <dgm:presLayoutVars>
          <dgm:chMax val="0"/>
          <dgm:chPref val="0"/>
          <dgm:bulletEnabled val="1"/>
        </dgm:presLayoutVars>
      </dgm:prSet>
      <dgm:spPr/>
    </dgm:pt>
  </dgm:ptLst>
  <dgm:cxnLst>
    <dgm:cxn modelId="{322F9304-DB3E-45F2-A6F0-60375574D137}" type="presOf" srcId="{A8B05E70-CCF1-4080-8EEE-6873C9D4B630}" destId="{268F2328-4548-422B-9C65-80797E16B241}" srcOrd="0" destOrd="0" presId="urn:microsoft.com/office/officeart/2005/8/layout/chevron1"/>
    <dgm:cxn modelId="{B0B59935-FFAB-45B3-B2D2-2A5B5B4ABF31}" type="presOf" srcId="{12E26E22-71B0-4386-A84F-ABF2FF66A99F}" destId="{919A589F-F74A-40C3-BE88-AB8730BCAB04}" srcOrd="0" destOrd="0" presId="urn:microsoft.com/office/officeart/2005/8/layout/chevron1"/>
    <dgm:cxn modelId="{B0E2386F-A443-4201-8130-FB9CC25AA154}" srcId="{44156040-AF98-4F2C-9909-9F2439F6F588}" destId="{74020AF3-C700-4606-8917-C6A353D7963A}" srcOrd="0" destOrd="0" parTransId="{87D99D21-0B4A-4259-89FB-0E5941CB535C}" sibTransId="{6CFF1BD9-AE1F-4488-8B72-01186EADA6FF}"/>
    <dgm:cxn modelId="{028B6C8C-751E-4197-B265-FFCFBE35A0A5}" type="presOf" srcId="{44156040-AF98-4F2C-9909-9F2439F6F588}" destId="{1C61A9A2-33F2-469B-8AC4-A104A5A98D78}" srcOrd="0" destOrd="0" presId="urn:microsoft.com/office/officeart/2005/8/layout/chevron1"/>
    <dgm:cxn modelId="{8567888E-BF46-4C67-BA18-B57F9F8D4AA7}" type="presOf" srcId="{74020AF3-C700-4606-8917-C6A353D7963A}" destId="{881B8FEC-9D20-4669-BB2E-FA9CEA0BE5A9}" srcOrd="0" destOrd="0" presId="urn:microsoft.com/office/officeart/2005/8/layout/chevron1"/>
    <dgm:cxn modelId="{937639B3-2352-48E4-A96B-F63DF2119D92}" srcId="{44156040-AF98-4F2C-9909-9F2439F6F588}" destId="{12E26E22-71B0-4386-A84F-ABF2FF66A99F}" srcOrd="1" destOrd="0" parTransId="{3A6CB3CB-0F71-4CA8-93AA-0E3E3D59D313}" sibTransId="{E1826C46-15A2-4345-B986-53D05F21F155}"/>
    <dgm:cxn modelId="{777DC3C6-D336-4C94-A624-E5582A07ECAA}" srcId="{44156040-AF98-4F2C-9909-9F2439F6F588}" destId="{42147153-A6C2-4177-BA7D-2ACCC2C1B2F7}" srcOrd="3" destOrd="0" parTransId="{C6F68745-4C20-4204-96A6-585691399C14}" sibTransId="{0C6B132F-0347-46BA-86A4-3FAFB6676411}"/>
    <dgm:cxn modelId="{B8B909D0-D4F6-48D4-81DA-A58F34AE3646}" srcId="{44156040-AF98-4F2C-9909-9F2439F6F588}" destId="{A8B05E70-CCF1-4080-8EEE-6873C9D4B630}" srcOrd="2" destOrd="0" parTransId="{11D1F3D3-0002-4131-9F84-22FBF8692DA9}" sibTransId="{B6438016-7365-4FC0-A372-D90585B4B6EE}"/>
    <dgm:cxn modelId="{3ADCE4DE-7A95-47A1-84E7-655C8F59C5F7}" type="presOf" srcId="{42147153-A6C2-4177-BA7D-2ACCC2C1B2F7}" destId="{BDD0B0F7-A87C-4B5B-A4C3-4E4BE6EB0FE4}" srcOrd="0" destOrd="0" presId="urn:microsoft.com/office/officeart/2005/8/layout/chevron1"/>
    <dgm:cxn modelId="{3EA8FBBA-E9B6-4468-A8ED-2E7601908656}" type="presParOf" srcId="{1C61A9A2-33F2-469B-8AC4-A104A5A98D78}" destId="{881B8FEC-9D20-4669-BB2E-FA9CEA0BE5A9}" srcOrd="0" destOrd="0" presId="urn:microsoft.com/office/officeart/2005/8/layout/chevron1"/>
    <dgm:cxn modelId="{7590B178-14B3-4DF9-ABE6-EE6E1CD77DE0}" type="presParOf" srcId="{1C61A9A2-33F2-469B-8AC4-A104A5A98D78}" destId="{705DFC51-4C30-4A07-9F0C-6EB770961C6F}" srcOrd="1" destOrd="0" presId="urn:microsoft.com/office/officeart/2005/8/layout/chevron1"/>
    <dgm:cxn modelId="{2631A14A-9140-4CDB-A7B9-BE33B4C7CE75}" type="presParOf" srcId="{1C61A9A2-33F2-469B-8AC4-A104A5A98D78}" destId="{919A589F-F74A-40C3-BE88-AB8730BCAB04}" srcOrd="2" destOrd="0" presId="urn:microsoft.com/office/officeart/2005/8/layout/chevron1"/>
    <dgm:cxn modelId="{8952BAC3-1B32-4387-80ED-C84289C3346F}" type="presParOf" srcId="{1C61A9A2-33F2-469B-8AC4-A104A5A98D78}" destId="{01C6BCDE-530E-4D03-9CF5-9AB36CDC1FE1}" srcOrd="3" destOrd="0" presId="urn:microsoft.com/office/officeart/2005/8/layout/chevron1"/>
    <dgm:cxn modelId="{97429945-C4B5-4B1D-95BB-41C71DAD0560}" type="presParOf" srcId="{1C61A9A2-33F2-469B-8AC4-A104A5A98D78}" destId="{268F2328-4548-422B-9C65-80797E16B241}" srcOrd="4" destOrd="0" presId="urn:microsoft.com/office/officeart/2005/8/layout/chevron1"/>
    <dgm:cxn modelId="{DD1B6264-F42C-4764-B269-B3D4E4104775}" type="presParOf" srcId="{1C61A9A2-33F2-469B-8AC4-A104A5A98D78}" destId="{8CB78EC1-7B74-4B6E-94C6-5F808A049A1F}" srcOrd="5" destOrd="0" presId="urn:microsoft.com/office/officeart/2005/8/layout/chevron1"/>
    <dgm:cxn modelId="{EF03D275-9433-47FE-99C5-9A8F602A55E8}" type="presParOf" srcId="{1C61A9A2-33F2-469B-8AC4-A104A5A98D78}" destId="{BDD0B0F7-A87C-4B5B-A4C3-4E4BE6EB0FE4}"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8060F7B-9920-4F24-BE71-F0E4E3B7B934}" type="doc">
      <dgm:prSet loTypeId="urn:microsoft.com/office/officeart/2005/8/layout/radial6" loCatId="cycle" qsTypeId="urn:microsoft.com/office/officeart/2005/8/quickstyle/simple1" qsCatId="simple" csTypeId="urn:microsoft.com/office/officeart/2005/8/colors/colorful1" csCatId="colorful" phldr="1"/>
      <dgm:spPr/>
      <dgm:t>
        <a:bodyPr/>
        <a:lstStyle/>
        <a:p>
          <a:endParaRPr lang="en-US"/>
        </a:p>
      </dgm:t>
    </dgm:pt>
    <dgm:pt modelId="{AA38CBC9-AC6B-457D-9F63-4D1AB8E7793E}">
      <dgm:prSet phldrT="[Text]"/>
      <dgm:spPr/>
      <dgm:t>
        <a:bodyPr/>
        <a:lstStyle/>
        <a:p>
          <a:r>
            <a:rPr lang="en-US" dirty="0"/>
            <a:t>design</a:t>
          </a:r>
        </a:p>
      </dgm:t>
    </dgm:pt>
    <dgm:pt modelId="{02DFC051-974F-4AF1-85DB-FFF5F1CCD57A}" type="parTrans" cxnId="{F68BA8B4-E5E5-4A12-9338-5CF5693ADCA2}">
      <dgm:prSet/>
      <dgm:spPr/>
      <dgm:t>
        <a:bodyPr/>
        <a:lstStyle/>
        <a:p>
          <a:endParaRPr lang="en-US"/>
        </a:p>
      </dgm:t>
    </dgm:pt>
    <dgm:pt modelId="{7ACF197E-8A7D-4D14-A941-EE15BE87306C}" type="sibTrans" cxnId="{F68BA8B4-E5E5-4A12-9338-5CF5693ADCA2}">
      <dgm:prSet/>
      <dgm:spPr/>
      <dgm:t>
        <a:bodyPr/>
        <a:lstStyle/>
        <a:p>
          <a:endParaRPr lang="en-US"/>
        </a:p>
      </dgm:t>
    </dgm:pt>
    <dgm:pt modelId="{50789F86-D3CE-4C0B-B830-60161BD38E85}">
      <dgm:prSet phldrT="[Text]"/>
      <dgm:spPr/>
      <dgm:t>
        <a:bodyPr/>
        <a:lstStyle/>
        <a:p>
          <a:r>
            <a:rPr lang="en-US" dirty="0"/>
            <a:t>doors</a:t>
          </a:r>
        </a:p>
      </dgm:t>
    </dgm:pt>
    <dgm:pt modelId="{6D6B568F-9C4B-44DB-A886-035491FEC9C2}" type="parTrans" cxnId="{1593062C-A63F-4042-94C9-FF0880BD82E8}">
      <dgm:prSet/>
      <dgm:spPr/>
      <dgm:t>
        <a:bodyPr/>
        <a:lstStyle/>
        <a:p>
          <a:endParaRPr lang="en-US"/>
        </a:p>
      </dgm:t>
    </dgm:pt>
    <dgm:pt modelId="{775D1C29-7B88-46A3-9FAD-95EFDC006E81}" type="sibTrans" cxnId="{1593062C-A63F-4042-94C9-FF0880BD82E8}">
      <dgm:prSet/>
      <dgm:spPr/>
      <dgm:t>
        <a:bodyPr/>
        <a:lstStyle/>
        <a:p>
          <a:endParaRPr lang="en-US"/>
        </a:p>
      </dgm:t>
    </dgm:pt>
    <dgm:pt modelId="{87E6D3C0-9C36-4C9B-9EE4-FCB2F172CF62}">
      <dgm:prSet phldrT="[Text]"/>
      <dgm:spPr/>
      <dgm:t>
        <a:bodyPr/>
        <a:lstStyle/>
        <a:p>
          <a:r>
            <a:rPr lang="en-US" dirty="0"/>
            <a:t>shelves</a:t>
          </a:r>
        </a:p>
      </dgm:t>
    </dgm:pt>
    <dgm:pt modelId="{1916856A-C084-48E2-AF18-70269AD79DF2}" type="parTrans" cxnId="{EB3E6C57-F560-450F-B619-F6F67905927D}">
      <dgm:prSet/>
      <dgm:spPr/>
      <dgm:t>
        <a:bodyPr/>
        <a:lstStyle/>
        <a:p>
          <a:endParaRPr lang="en-US"/>
        </a:p>
      </dgm:t>
    </dgm:pt>
    <dgm:pt modelId="{5C1F42F6-070E-4EBA-8EBC-C32D27C49363}" type="sibTrans" cxnId="{EB3E6C57-F560-450F-B619-F6F67905927D}">
      <dgm:prSet/>
      <dgm:spPr/>
      <dgm:t>
        <a:bodyPr/>
        <a:lstStyle/>
        <a:p>
          <a:endParaRPr lang="en-US"/>
        </a:p>
      </dgm:t>
    </dgm:pt>
    <dgm:pt modelId="{20EB584B-A7B7-43D9-BF6A-2C9338C05B4D}">
      <dgm:prSet phldrT="[Text]"/>
      <dgm:spPr/>
      <dgm:t>
        <a:bodyPr/>
        <a:lstStyle/>
        <a:p>
          <a:r>
            <a:rPr lang="en-US" dirty="0"/>
            <a:t>Painting </a:t>
          </a:r>
        </a:p>
      </dgm:t>
    </dgm:pt>
    <dgm:pt modelId="{6E0D28F6-A05C-413F-A991-03D9F094F998}" type="parTrans" cxnId="{FBE6BCEA-0F85-486D-B532-D55CCA25A01D}">
      <dgm:prSet/>
      <dgm:spPr/>
      <dgm:t>
        <a:bodyPr/>
        <a:lstStyle/>
        <a:p>
          <a:endParaRPr lang="en-US"/>
        </a:p>
      </dgm:t>
    </dgm:pt>
    <dgm:pt modelId="{B04B74A7-039D-46F2-A30E-0D07E04CAE1A}" type="sibTrans" cxnId="{FBE6BCEA-0F85-486D-B532-D55CCA25A01D}">
      <dgm:prSet/>
      <dgm:spPr/>
      <dgm:t>
        <a:bodyPr/>
        <a:lstStyle/>
        <a:p>
          <a:endParaRPr lang="en-US"/>
        </a:p>
      </dgm:t>
    </dgm:pt>
    <dgm:pt modelId="{7E2B8B4E-293F-43EE-AB7D-6598814ECB3C}">
      <dgm:prSet phldrT="[Text]"/>
      <dgm:spPr/>
      <dgm:t>
        <a:bodyPr/>
        <a:lstStyle/>
        <a:p>
          <a:r>
            <a:rPr lang="en-US" dirty="0"/>
            <a:t>Flooring </a:t>
          </a:r>
        </a:p>
      </dgm:t>
    </dgm:pt>
    <dgm:pt modelId="{C9A52CF1-B2E8-4848-8964-6633294F16CC}" type="parTrans" cxnId="{18D120E8-5826-42E7-A890-F4AFB63D3D78}">
      <dgm:prSet/>
      <dgm:spPr/>
      <dgm:t>
        <a:bodyPr/>
        <a:lstStyle/>
        <a:p>
          <a:endParaRPr lang="en-US"/>
        </a:p>
      </dgm:t>
    </dgm:pt>
    <dgm:pt modelId="{03860152-2A6F-476F-91FD-CBA9D7B26338}" type="sibTrans" cxnId="{18D120E8-5826-42E7-A890-F4AFB63D3D78}">
      <dgm:prSet/>
      <dgm:spPr/>
      <dgm:t>
        <a:bodyPr/>
        <a:lstStyle/>
        <a:p>
          <a:endParaRPr lang="en-US"/>
        </a:p>
      </dgm:t>
    </dgm:pt>
    <dgm:pt modelId="{B0C37B97-914B-49F2-84E5-94B39EF2352F}" type="pres">
      <dgm:prSet presAssocID="{B8060F7B-9920-4F24-BE71-F0E4E3B7B934}" presName="Name0" presStyleCnt="0">
        <dgm:presLayoutVars>
          <dgm:chMax val="1"/>
          <dgm:dir/>
          <dgm:animLvl val="ctr"/>
          <dgm:resizeHandles val="exact"/>
        </dgm:presLayoutVars>
      </dgm:prSet>
      <dgm:spPr/>
    </dgm:pt>
    <dgm:pt modelId="{D2BB9C9C-582A-4226-99A2-A6A4B7AD887A}" type="pres">
      <dgm:prSet presAssocID="{AA38CBC9-AC6B-457D-9F63-4D1AB8E7793E}" presName="centerShape" presStyleLbl="node0" presStyleIdx="0" presStyleCnt="1"/>
      <dgm:spPr/>
    </dgm:pt>
    <dgm:pt modelId="{0B9D5D8D-AE9B-4E3C-8081-7E5A4C702F02}" type="pres">
      <dgm:prSet presAssocID="{50789F86-D3CE-4C0B-B830-60161BD38E85}" presName="node" presStyleLbl="node1" presStyleIdx="0" presStyleCnt="4">
        <dgm:presLayoutVars>
          <dgm:bulletEnabled val="1"/>
        </dgm:presLayoutVars>
      </dgm:prSet>
      <dgm:spPr/>
    </dgm:pt>
    <dgm:pt modelId="{E8755371-EE00-4D9C-9546-B5D2DEB3691D}" type="pres">
      <dgm:prSet presAssocID="{50789F86-D3CE-4C0B-B830-60161BD38E85}" presName="dummy" presStyleCnt="0"/>
      <dgm:spPr/>
    </dgm:pt>
    <dgm:pt modelId="{65DE7562-7D1C-4B0F-8927-12F8E6C5F5AF}" type="pres">
      <dgm:prSet presAssocID="{775D1C29-7B88-46A3-9FAD-95EFDC006E81}" presName="sibTrans" presStyleLbl="sibTrans2D1" presStyleIdx="0" presStyleCnt="4"/>
      <dgm:spPr/>
    </dgm:pt>
    <dgm:pt modelId="{1C226D9E-C8BD-43C0-B5A7-66592C02513E}" type="pres">
      <dgm:prSet presAssocID="{87E6D3C0-9C36-4C9B-9EE4-FCB2F172CF62}" presName="node" presStyleLbl="node1" presStyleIdx="1" presStyleCnt="4">
        <dgm:presLayoutVars>
          <dgm:bulletEnabled val="1"/>
        </dgm:presLayoutVars>
      </dgm:prSet>
      <dgm:spPr/>
    </dgm:pt>
    <dgm:pt modelId="{2E93314B-ED13-4B02-B199-BBF658DCCBEE}" type="pres">
      <dgm:prSet presAssocID="{87E6D3C0-9C36-4C9B-9EE4-FCB2F172CF62}" presName="dummy" presStyleCnt="0"/>
      <dgm:spPr/>
    </dgm:pt>
    <dgm:pt modelId="{22CB3940-637A-4C32-AB7F-CFAD929A59AB}" type="pres">
      <dgm:prSet presAssocID="{5C1F42F6-070E-4EBA-8EBC-C32D27C49363}" presName="sibTrans" presStyleLbl="sibTrans2D1" presStyleIdx="1" presStyleCnt="4"/>
      <dgm:spPr/>
    </dgm:pt>
    <dgm:pt modelId="{29DFD080-5F1B-4B82-A3B2-DA9D6DF3694E}" type="pres">
      <dgm:prSet presAssocID="{20EB584B-A7B7-43D9-BF6A-2C9338C05B4D}" presName="node" presStyleLbl="node1" presStyleIdx="2" presStyleCnt="4" custRadScaleRad="111260" custRadScaleInc="4487">
        <dgm:presLayoutVars>
          <dgm:bulletEnabled val="1"/>
        </dgm:presLayoutVars>
      </dgm:prSet>
      <dgm:spPr/>
    </dgm:pt>
    <dgm:pt modelId="{3C0BB87F-E2C7-4D7C-BF8F-45EA9A4A93F1}" type="pres">
      <dgm:prSet presAssocID="{20EB584B-A7B7-43D9-BF6A-2C9338C05B4D}" presName="dummy" presStyleCnt="0"/>
      <dgm:spPr/>
    </dgm:pt>
    <dgm:pt modelId="{53B5DF5F-8B8B-41EF-8531-276CBECDCAB4}" type="pres">
      <dgm:prSet presAssocID="{B04B74A7-039D-46F2-A30E-0D07E04CAE1A}" presName="sibTrans" presStyleLbl="sibTrans2D1" presStyleIdx="2" presStyleCnt="4"/>
      <dgm:spPr/>
    </dgm:pt>
    <dgm:pt modelId="{B3F8C3C3-65FB-486F-82C0-A8478B7022B9}" type="pres">
      <dgm:prSet presAssocID="{7E2B8B4E-293F-43EE-AB7D-6598814ECB3C}" presName="node" presStyleLbl="node1" presStyleIdx="3" presStyleCnt="4">
        <dgm:presLayoutVars>
          <dgm:bulletEnabled val="1"/>
        </dgm:presLayoutVars>
      </dgm:prSet>
      <dgm:spPr/>
    </dgm:pt>
    <dgm:pt modelId="{655FDCB9-5F59-4F26-9EF0-749F42DEA7F0}" type="pres">
      <dgm:prSet presAssocID="{7E2B8B4E-293F-43EE-AB7D-6598814ECB3C}" presName="dummy" presStyleCnt="0"/>
      <dgm:spPr/>
    </dgm:pt>
    <dgm:pt modelId="{FADEA337-AD34-4422-B53A-01423AF1AC8F}" type="pres">
      <dgm:prSet presAssocID="{03860152-2A6F-476F-91FD-CBA9D7B26338}" presName="sibTrans" presStyleLbl="sibTrans2D1" presStyleIdx="3" presStyleCnt="4"/>
      <dgm:spPr/>
    </dgm:pt>
  </dgm:ptLst>
  <dgm:cxnLst>
    <dgm:cxn modelId="{4FA5FB07-6FD0-4AF5-9B8D-32ECCC0C587F}" type="presOf" srcId="{87E6D3C0-9C36-4C9B-9EE4-FCB2F172CF62}" destId="{1C226D9E-C8BD-43C0-B5A7-66592C02513E}" srcOrd="0" destOrd="0" presId="urn:microsoft.com/office/officeart/2005/8/layout/radial6"/>
    <dgm:cxn modelId="{1593062C-A63F-4042-94C9-FF0880BD82E8}" srcId="{AA38CBC9-AC6B-457D-9F63-4D1AB8E7793E}" destId="{50789F86-D3CE-4C0B-B830-60161BD38E85}" srcOrd="0" destOrd="0" parTransId="{6D6B568F-9C4B-44DB-A886-035491FEC9C2}" sibTransId="{775D1C29-7B88-46A3-9FAD-95EFDC006E81}"/>
    <dgm:cxn modelId="{4C4AA655-FE0D-4FC5-950C-E0E07513AE63}" type="presOf" srcId="{775D1C29-7B88-46A3-9FAD-95EFDC006E81}" destId="{65DE7562-7D1C-4B0F-8927-12F8E6C5F5AF}" srcOrd="0" destOrd="0" presId="urn:microsoft.com/office/officeart/2005/8/layout/radial6"/>
    <dgm:cxn modelId="{EB3E6C57-F560-450F-B619-F6F67905927D}" srcId="{AA38CBC9-AC6B-457D-9F63-4D1AB8E7793E}" destId="{87E6D3C0-9C36-4C9B-9EE4-FCB2F172CF62}" srcOrd="1" destOrd="0" parTransId="{1916856A-C084-48E2-AF18-70269AD79DF2}" sibTransId="{5C1F42F6-070E-4EBA-8EBC-C32D27C49363}"/>
    <dgm:cxn modelId="{9323FC5A-F4C5-4C3A-926D-CD5727669553}" type="presOf" srcId="{B04B74A7-039D-46F2-A30E-0D07E04CAE1A}" destId="{53B5DF5F-8B8B-41EF-8531-276CBECDCAB4}" srcOrd="0" destOrd="0" presId="urn:microsoft.com/office/officeart/2005/8/layout/radial6"/>
    <dgm:cxn modelId="{D822D88E-48CF-4B9C-AF50-78EA8811E744}" type="presOf" srcId="{20EB584B-A7B7-43D9-BF6A-2C9338C05B4D}" destId="{29DFD080-5F1B-4B82-A3B2-DA9D6DF3694E}" srcOrd="0" destOrd="0" presId="urn:microsoft.com/office/officeart/2005/8/layout/radial6"/>
    <dgm:cxn modelId="{16A19991-487F-4C3D-9383-E1BA73B03F8B}" type="presOf" srcId="{5C1F42F6-070E-4EBA-8EBC-C32D27C49363}" destId="{22CB3940-637A-4C32-AB7F-CFAD929A59AB}" srcOrd="0" destOrd="0" presId="urn:microsoft.com/office/officeart/2005/8/layout/radial6"/>
    <dgm:cxn modelId="{4C9BA09D-C368-45C1-A5DB-582944DC5EC2}" type="presOf" srcId="{B8060F7B-9920-4F24-BE71-F0E4E3B7B934}" destId="{B0C37B97-914B-49F2-84E5-94B39EF2352F}" srcOrd="0" destOrd="0" presId="urn:microsoft.com/office/officeart/2005/8/layout/radial6"/>
    <dgm:cxn modelId="{B2DB60A6-6938-4B26-A6C7-ECC82F96A44E}" type="presOf" srcId="{7E2B8B4E-293F-43EE-AB7D-6598814ECB3C}" destId="{B3F8C3C3-65FB-486F-82C0-A8478B7022B9}" srcOrd="0" destOrd="0" presId="urn:microsoft.com/office/officeart/2005/8/layout/radial6"/>
    <dgm:cxn modelId="{F68BA8B4-E5E5-4A12-9338-5CF5693ADCA2}" srcId="{B8060F7B-9920-4F24-BE71-F0E4E3B7B934}" destId="{AA38CBC9-AC6B-457D-9F63-4D1AB8E7793E}" srcOrd="0" destOrd="0" parTransId="{02DFC051-974F-4AF1-85DB-FFF5F1CCD57A}" sibTransId="{7ACF197E-8A7D-4D14-A941-EE15BE87306C}"/>
    <dgm:cxn modelId="{DD4886C0-EF86-4CEC-95B4-A5AA93F39243}" type="presOf" srcId="{03860152-2A6F-476F-91FD-CBA9D7B26338}" destId="{FADEA337-AD34-4422-B53A-01423AF1AC8F}" srcOrd="0" destOrd="0" presId="urn:microsoft.com/office/officeart/2005/8/layout/radial6"/>
    <dgm:cxn modelId="{B2BB37C2-5E43-438A-BB72-1C02FC023235}" type="presOf" srcId="{AA38CBC9-AC6B-457D-9F63-4D1AB8E7793E}" destId="{D2BB9C9C-582A-4226-99A2-A6A4B7AD887A}" srcOrd="0" destOrd="0" presId="urn:microsoft.com/office/officeart/2005/8/layout/radial6"/>
    <dgm:cxn modelId="{18D120E8-5826-42E7-A890-F4AFB63D3D78}" srcId="{AA38CBC9-AC6B-457D-9F63-4D1AB8E7793E}" destId="{7E2B8B4E-293F-43EE-AB7D-6598814ECB3C}" srcOrd="3" destOrd="0" parTransId="{C9A52CF1-B2E8-4848-8964-6633294F16CC}" sibTransId="{03860152-2A6F-476F-91FD-CBA9D7B26338}"/>
    <dgm:cxn modelId="{FBE6BCEA-0F85-486D-B532-D55CCA25A01D}" srcId="{AA38CBC9-AC6B-457D-9F63-4D1AB8E7793E}" destId="{20EB584B-A7B7-43D9-BF6A-2C9338C05B4D}" srcOrd="2" destOrd="0" parTransId="{6E0D28F6-A05C-413F-A991-03D9F094F998}" sibTransId="{B04B74A7-039D-46F2-A30E-0D07E04CAE1A}"/>
    <dgm:cxn modelId="{432F1DFD-A966-4173-BB36-48A03D43775B}" type="presOf" srcId="{50789F86-D3CE-4C0B-B830-60161BD38E85}" destId="{0B9D5D8D-AE9B-4E3C-8081-7E5A4C702F02}" srcOrd="0" destOrd="0" presId="urn:microsoft.com/office/officeart/2005/8/layout/radial6"/>
    <dgm:cxn modelId="{FFB0D770-C232-4DE8-B121-993BCF4BBE8D}" type="presParOf" srcId="{B0C37B97-914B-49F2-84E5-94B39EF2352F}" destId="{D2BB9C9C-582A-4226-99A2-A6A4B7AD887A}" srcOrd="0" destOrd="0" presId="urn:microsoft.com/office/officeart/2005/8/layout/radial6"/>
    <dgm:cxn modelId="{D1081309-4E8B-478A-ADD1-3945718022DD}" type="presParOf" srcId="{B0C37B97-914B-49F2-84E5-94B39EF2352F}" destId="{0B9D5D8D-AE9B-4E3C-8081-7E5A4C702F02}" srcOrd="1" destOrd="0" presId="urn:microsoft.com/office/officeart/2005/8/layout/radial6"/>
    <dgm:cxn modelId="{D0F3B22E-F5C9-4B02-A2EA-3CC3105CF2D0}" type="presParOf" srcId="{B0C37B97-914B-49F2-84E5-94B39EF2352F}" destId="{E8755371-EE00-4D9C-9546-B5D2DEB3691D}" srcOrd="2" destOrd="0" presId="urn:microsoft.com/office/officeart/2005/8/layout/radial6"/>
    <dgm:cxn modelId="{D5D6F9C1-A3AB-447A-9487-82F3DDC96216}" type="presParOf" srcId="{B0C37B97-914B-49F2-84E5-94B39EF2352F}" destId="{65DE7562-7D1C-4B0F-8927-12F8E6C5F5AF}" srcOrd="3" destOrd="0" presId="urn:microsoft.com/office/officeart/2005/8/layout/radial6"/>
    <dgm:cxn modelId="{CC51EBC5-B35B-469E-961F-E64F529E4BB3}" type="presParOf" srcId="{B0C37B97-914B-49F2-84E5-94B39EF2352F}" destId="{1C226D9E-C8BD-43C0-B5A7-66592C02513E}" srcOrd="4" destOrd="0" presId="urn:microsoft.com/office/officeart/2005/8/layout/radial6"/>
    <dgm:cxn modelId="{A0723832-BEC1-4B5C-9312-BC62E04AEDE1}" type="presParOf" srcId="{B0C37B97-914B-49F2-84E5-94B39EF2352F}" destId="{2E93314B-ED13-4B02-B199-BBF658DCCBEE}" srcOrd="5" destOrd="0" presId="urn:microsoft.com/office/officeart/2005/8/layout/radial6"/>
    <dgm:cxn modelId="{FBFCE66F-C06D-42AC-AA72-5178388893F3}" type="presParOf" srcId="{B0C37B97-914B-49F2-84E5-94B39EF2352F}" destId="{22CB3940-637A-4C32-AB7F-CFAD929A59AB}" srcOrd="6" destOrd="0" presId="urn:microsoft.com/office/officeart/2005/8/layout/radial6"/>
    <dgm:cxn modelId="{71ED54C4-0873-4713-BA92-6EE541242CDB}" type="presParOf" srcId="{B0C37B97-914B-49F2-84E5-94B39EF2352F}" destId="{29DFD080-5F1B-4B82-A3B2-DA9D6DF3694E}" srcOrd="7" destOrd="0" presId="urn:microsoft.com/office/officeart/2005/8/layout/radial6"/>
    <dgm:cxn modelId="{FFF5C564-7A73-4DBB-B782-491A77BC1369}" type="presParOf" srcId="{B0C37B97-914B-49F2-84E5-94B39EF2352F}" destId="{3C0BB87F-E2C7-4D7C-BF8F-45EA9A4A93F1}" srcOrd="8" destOrd="0" presId="urn:microsoft.com/office/officeart/2005/8/layout/radial6"/>
    <dgm:cxn modelId="{6BCCED50-5CDA-4176-BFC3-B914E2D071E8}" type="presParOf" srcId="{B0C37B97-914B-49F2-84E5-94B39EF2352F}" destId="{53B5DF5F-8B8B-41EF-8531-276CBECDCAB4}" srcOrd="9" destOrd="0" presId="urn:microsoft.com/office/officeart/2005/8/layout/radial6"/>
    <dgm:cxn modelId="{A5F763D6-C6D6-4EAF-9225-8BF982A8073C}" type="presParOf" srcId="{B0C37B97-914B-49F2-84E5-94B39EF2352F}" destId="{B3F8C3C3-65FB-486F-82C0-A8478B7022B9}" srcOrd="10" destOrd="0" presId="urn:microsoft.com/office/officeart/2005/8/layout/radial6"/>
    <dgm:cxn modelId="{0167820C-A390-4087-82E7-7C3CCC8DE9EF}" type="presParOf" srcId="{B0C37B97-914B-49F2-84E5-94B39EF2352F}" destId="{655FDCB9-5F59-4F26-9EF0-749F42DEA7F0}" srcOrd="11" destOrd="0" presId="urn:microsoft.com/office/officeart/2005/8/layout/radial6"/>
    <dgm:cxn modelId="{86BA29B3-7A86-4F8F-9E50-9DD87BA3C841}" type="presParOf" srcId="{B0C37B97-914B-49F2-84E5-94B39EF2352F}" destId="{FADEA337-AD34-4422-B53A-01423AF1AC8F}" srcOrd="12"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B8FEC-9D20-4669-BB2E-FA9CEA0BE5A9}">
      <dsp:nvSpPr>
        <dsp:cNvPr id="0" name=""/>
        <dsp:cNvSpPr/>
      </dsp:nvSpPr>
      <dsp:spPr>
        <a:xfrm>
          <a:off x="4259" y="1675753"/>
          <a:ext cx="2479734" cy="991893"/>
        </a:xfrm>
        <a:prstGeom prst="chevron">
          <a:avLst/>
        </a:prstGeom>
        <a:gradFill rotWithShape="0">
          <a:gsLst>
            <a:gs pos="0">
              <a:srgbClr val="00B0F0"/>
            </a:gs>
            <a:gs pos="50000">
              <a:srgbClr val="0070C0"/>
            </a:gs>
            <a:gs pos="100000">
              <a:schemeClr val="accent1"/>
            </a:gs>
          </a:gsLst>
          <a:lin ang="5400000" scaled="0"/>
        </a:gra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Design</a:t>
          </a:r>
          <a:r>
            <a:rPr lang="en-US" sz="1900" kern="1200" baseline="0" dirty="0"/>
            <a:t> </a:t>
          </a:r>
          <a:endParaRPr lang="en-US" sz="1900" kern="1200" dirty="0"/>
        </a:p>
      </dsp:txBody>
      <dsp:txXfrm>
        <a:off x="500206" y="1675753"/>
        <a:ext cx="1487841" cy="991893"/>
      </dsp:txXfrm>
    </dsp:sp>
    <dsp:sp modelId="{919A589F-F74A-40C3-BE88-AB8730BCAB04}">
      <dsp:nvSpPr>
        <dsp:cNvPr id="0" name=""/>
        <dsp:cNvSpPr/>
      </dsp:nvSpPr>
      <dsp:spPr>
        <a:xfrm>
          <a:off x="2236021" y="1675753"/>
          <a:ext cx="2479734" cy="991893"/>
        </a:xfrm>
        <a:prstGeom prst="chevron">
          <a:avLst/>
        </a:prstGeom>
        <a:gradFill rotWithShape="0">
          <a:gsLst>
            <a:gs pos="0">
              <a:schemeClr val="accent3">
                <a:hueOff val="0"/>
                <a:satOff val="0"/>
                <a:lumOff val="0"/>
                <a:alphaOff val="0"/>
                <a:tint val="96000"/>
                <a:lumMod val="104000"/>
              </a:schemeClr>
            </a:gs>
            <a:gs pos="100000">
              <a:schemeClr val="accent3">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Building foundation</a:t>
          </a:r>
        </a:p>
      </dsp:txBody>
      <dsp:txXfrm>
        <a:off x="2731968" y="1675753"/>
        <a:ext cx="1487841" cy="991893"/>
      </dsp:txXfrm>
    </dsp:sp>
    <dsp:sp modelId="{268F2328-4548-422B-9C65-80797E16B241}">
      <dsp:nvSpPr>
        <dsp:cNvPr id="0" name=""/>
        <dsp:cNvSpPr/>
      </dsp:nvSpPr>
      <dsp:spPr>
        <a:xfrm>
          <a:off x="4467782" y="1675753"/>
          <a:ext cx="2479734" cy="991893"/>
        </a:xfrm>
        <a:prstGeom prst="chevron">
          <a:avLst/>
        </a:prstGeom>
        <a:gradFill rotWithShape="0">
          <a:gsLst>
            <a:gs pos="0">
              <a:schemeClr val="accent4">
                <a:hueOff val="0"/>
                <a:satOff val="0"/>
                <a:lumOff val="0"/>
                <a:alphaOff val="0"/>
                <a:tint val="96000"/>
                <a:lumMod val="104000"/>
              </a:schemeClr>
            </a:gs>
            <a:gs pos="100000">
              <a:schemeClr val="accent4">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Warehouse equipment</a:t>
          </a:r>
        </a:p>
      </dsp:txBody>
      <dsp:txXfrm>
        <a:off x="4963729" y="1675753"/>
        <a:ext cx="1487841" cy="991893"/>
      </dsp:txXfrm>
    </dsp:sp>
    <dsp:sp modelId="{BDD0B0F7-A87C-4B5B-A4C3-4E4BE6EB0FE4}">
      <dsp:nvSpPr>
        <dsp:cNvPr id="0" name=""/>
        <dsp:cNvSpPr/>
      </dsp:nvSpPr>
      <dsp:spPr>
        <a:xfrm>
          <a:off x="6699544" y="1675753"/>
          <a:ext cx="2479734" cy="991893"/>
        </a:xfrm>
        <a:prstGeom prst="chevron">
          <a:avLst/>
        </a:prstGeom>
        <a:gradFill rotWithShape="0">
          <a:gsLst>
            <a:gs pos="0">
              <a:schemeClr val="accent5">
                <a:hueOff val="0"/>
                <a:satOff val="0"/>
                <a:lumOff val="0"/>
                <a:alphaOff val="0"/>
                <a:tint val="96000"/>
                <a:lumMod val="104000"/>
              </a:schemeClr>
            </a:gs>
            <a:gs pos="100000">
              <a:schemeClr val="accent5">
                <a:hueOff val="0"/>
                <a:satOff val="0"/>
                <a:lumOff val="0"/>
                <a:alphaOff val="0"/>
                <a:shade val="98000"/>
                <a:lumMod val="94000"/>
              </a:schemeClr>
            </a:gs>
          </a:gsLst>
          <a:lin ang="5400000" scaled="0"/>
        </a:gradFill>
        <a:ln>
          <a:noFill/>
        </a:ln>
        <a:effectLst>
          <a:outerShdw blurRad="38100" dist="25400" dir="5400000" rotWithShape="0">
            <a:srgbClr val="000000">
              <a:alpha val="2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010" tIns="25337" rIns="25337" bIns="25337" numCol="1" spcCol="1270" anchor="ctr" anchorCtr="0">
          <a:noAutofit/>
        </a:bodyPr>
        <a:lstStyle/>
        <a:p>
          <a:pPr marL="0" lvl="0" indent="0" algn="ctr" defTabSz="844550">
            <a:lnSpc>
              <a:spcPct val="90000"/>
            </a:lnSpc>
            <a:spcBef>
              <a:spcPct val="0"/>
            </a:spcBef>
            <a:spcAft>
              <a:spcPct val="35000"/>
            </a:spcAft>
            <a:buNone/>
          </a:pPr>
          <a:r>
            <a:rPr lang="en-US" sz="1900" kern="1200" dirty="0"/>
            <a:t>Installation of racks &amp; accessories</a:t>
          </a:r>
        </a:p>
      </dsp:txBody>
      <dsp:txXfrm>
        <a:off x="7195491" y="1675753"/>
        <a:ext cx="1487841" cy="99189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DEA337-AD34-4422-B53A-01423AF1AC8F}">
      <dsp:nvSpPr>
        <dsp:cNvPr id="0" name=""/>
        <dsp:cNvSpPr/>
      </dsp:nvSpPr>
      <dsp:spPr>
        <a:xfrm>
          <a:off x="691717" y="564940"/>
          <a:ext cx="3765174" cy="3765174"/>
        </a:xfrm>
        <a:prstGeom prst="blockArc">
          <a:avLst>
            <a:gd name="adj1" fmla="val 10800000"/>
            <a:gd name="adj2" fmla="val 16200000"/>
            <a:gd name="adj3" fmla="val 4644"/>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3B5DF5F-8B8B-41EF-8531-276CBECDCAB4}">
      <dsp:nvSpPr>
        <dsp:cNvPr id="0" name=""/>
        <dsp:cNvSpPr/>
      </dsp:nvSpPr>
      <dsp:spPr>
        <a:xfrm>
          <a:off x="691716" y="567099"/>
          <a:ext cx="3765174" cy="3765174"/>
        </a:xfrm>
        <a:prstGeom prst="blockArc">
          <a:avLst>
            <a:gd name="adj1" fmla="val 5489860"/>
            <a:gd name="adj2" fmla="val 10804035"/>
            <a:gd name="adj3" fmla="val 4644"/>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2CB3940-637A-4C32-AB7F-CFAD929A59AB}">
      <dsp:nvSpPr>
        <dsp:cNvPr id="0" name=""/>
        <dsp:cNvSpPr/>
      </dsp:nvSpPr>
      <dsp:spPr>
        <a:xfrm>
          <a:off x="691719" y="567099"/>
          <a:ext cx="3765174" cy="3765174"/>
        </a:xfrm>
        <a:prstGeom prst="blockArc">
          <a:avLst>
            <a:gd name="adj1" fmla="val 21595965"/>
            <a:gd name="adj2" fmla="val 5489865"/>
            <a:gd name="adj3" fmla="val 4644"/>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DE7562-7D1C-4B0F-8927-12F8E6C5F5AF}">
      <dsp:nvSpPr>
        <dsp:cNvPr id="0" name=""/>
        <dsp:cNvSpPr/>
      </dsp:nvSpPr>
      <dsp:spPr>
        <a:xfrm>
          <a:off x="691717" y="564940"/>
          <a:ext cx="3765174" cy="3765174"/>
        </a:xfrm>
        <a:prstGeom prst="blockArc">
          <a:avLst>
            <a:gd name="adj1" fmla="val 16200000"/>
            <a:gd name="adj2" fmla="val 0"/>
            <a:gd name="adj3" fmla="val 4644"/>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BB9C9C-582A-4226-99A2-A6A4B7AD887A}">
      <dsp:nvSpPr>
        <dsp:cNvPr id="0" name=""/>
        <dsp:cNvSpPr/>
      </dsp:nvSpPr>
      <dsp:spPr>
        <a:xfrm>
          <a:off x="1706985" y="1580208"/>
          <a:ext cx="1734639" cy="1734639"/>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design</a:t>
          </a:r>
        </a:p>
      </dsp:txBody>
      <dsp:txXfrm>
        <a:off x="1961017" y="1834240"/>
        <a:ext cx="1226575" cy="1226575"/>
      </dsp:txXfrm>
    </dsp:sp>
    <dsp:sp modelId="{0B9D5D8D-AE9B-4E3C-8081-7E5A4C702F02}">
      <dsp:nvSpPr>
        <dsp:cNvPr id="0" name=""/>
        <dsp:cNvSpPr/>
      </dsp:nvSpPr>
      <dsp:spPr>
        <a:xfrm>
          <a:off x="1967181" y="1530"/>
          <a:ext cx="1214247" cy="1214247"/>
        </a:xfrm>
        <a:prstGeom prst="ellipse">
          <a:avLst/>
        </a:prstGeom>
        <a:solidFill>
          <a:schemeClr val="accent2">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doors</a:t>
          </a:r>
        </a:p>
      </dsp:txBody>
      <dsp:txXfrm>
        <a:off x="2145003" y="179352"/>
        <a:ext cx="858603" cy="858603"/>
      </dsp:txXfrm>
    </dsp:sp>
    <dsp:sp modelId="{1C226D9E-C8BD-43C0-B5A7-66592C02513E}">
      <dsp:nvSpPr>
        <dsp:cNvPr id="0" name=""/>
        <dsp:cNvSpPr/>
      </dsp:nvSpPr>
      <dsp:spPr>
        <a:xfrm>
          <a:off x="3806055" y="1840404"/>
          <a:ext cx="1214247" cy="1214247"/>
        </a:xfrm>
        <a:prstGeom prst="ellipse">
          <a:avLst/>
        </a:prstGeom>
        <a:solidFill>
          <a:schemeClr val="accent3">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shelves</a:t>
          </a:r>
        </a:p>
      </dsp:txBody>
      <dsp:txXfrm>
        <a:off x="3983877" y="2018226"/>
        <a:ext cx="858603" cy="858603"/>
      </dsp:txXfrm>
    </dsp:sp>
    <dsp:sp modelId="{29DFD080-5F1B-4B82-A3B2-DA9D6DF3694E}">
      <dsp:nvSpPr>
        <dsp:cNvPr id="0" name=""/>
        <dsp:cNvSpPr/>
      </dsp:nvSpPr>
      <dsp:spPr>
        <a:xfrm>
          <a:off x="1919118" y="3680808"/>
          <a:ext cx="1214247" cy="1214247"/>
        </a:xfrm>
        <a:prstGeom prst="ellipse">
          <a:avLst/>
        </a:prstGeom>
        <a:solidFill>
          <a:schemeClr val="accent4">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Painting </a:t>
          </a:r>
        </a:p>
      </dsp:txBody>
      <dsp:txXfrm>
        <a:off x="2096940" y="3858630"/>
        <a:ext cx="858603" cy="858603"/>
      </dsp:txXfrm>
    </dsp:sp>
    <dsp:sp modelId="{B3F8C3C3-65FB-486F-82C0-A8478B7022B9}">
      <dsp:nvSpPr>
        <dsp:cNvPr id="0" name=""/>
        <dsp:cNvSpPr/>
      </dsp:nvSpPr>
      <dsp:spPr>
        <a:xfrm>
          <a:off x="128307" y="1840404"/>
          <a:ext cx="1214247" cy="1214247"/>
        </a:xfrm>
        <a:prstGeom prst="ellipse">
          <a:avLst/>
        </a:prstGeom>
        <a:solidFill>
          <a:schemeClr val="accent5">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Flooring </a:t>
          </a:r>
        </a:p>
      </dsp:txBody>
      <dsp:txXfrm>
        <a:off x="306129" y="2018226"/>
        <a:ext cx="858603" cy="8586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5ACB26-A253-4A56-B657-4158532E29F5}" type="datetimeFigureOut">
              <a:rPr lang="en-US" smtClean="0"/>
              <a:t>5/7/2018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F7AB45-DDB8-4BF9-AAA2-A701923507D4}" type="slidenum">
              <a:rPr lang="en-US" smtClean="0"/>
              <a:t>‹#›</a:t>
            </a:fld>
            <a:endParaRPr lang="en-US"/>
          </a:p>
        </p:txBody>
      </p:sp>
    </p:spTree>
    <p:extLst>
      <p:ext uri="{BB962C8B-B14F-4D97-AF65-F5344CB8AC3E}">
        <p14:creationId xmlns:p14="http://schemas.microsoft.com/office/powerpoint/2010/main" val="1828182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2BD8CE-AA33-464D-8218-9FF5673774A6}" type="slidenum">
              <a:rPr lang="en-US" smtClean="0"/>
              <a:pPr/>
              <a:t>1</a:t>
            </a:fld>
            <a:endParaRPr lang="en-US"/>
          </a:p>
        </p:txBody>
      </p:sp>
    </p:spTree>
    <p:extLst>
      <p:ext uri="{BB962C8B-B14F-4D97-AF65-F5344CB8AC3E}">
        <p14:creationId xmlns:p14="http://schemas.microsoft.com/office/powerpoint/2010/main" val="30110013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E5D052-A997-4A45-9EBB-9F7BE4C7ACDB}" type="slidenum">
              <a:rPr lang="en-US" smtClean="0"/>
              <a:t>9</a:t>
            </a:fld>
            <a:endParaRPr lang="en-US"/>
          </a:p>
        </p:txBody>
      </p:sp>
    </p:spTree>
    <p:extLst>
      <p:ext uri="{BB962C8B-B14F-4D97-AF65-F5344CB8AC3E}">
        <p14:creationId xmlns:p14="http://schemas.microsoft.com/office/powerpoint/2010/main" val="661814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3 Pictures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88011" y="1680882"/>
            <a:ext cx="5751855" cy="1162050"/>
          </a:xfrm>
        </p:spPr>
        <p:txBody>
          <a:bodyPr anchor="b"/>
          <a:lstStyle>
            <a:lvl1pPr algn="l">
              <a:defRPr sz="2100" b="0">
                <a:solidFill>
                  <a:schemeClr val="bg1"/>
                </a:solidFill>
              </a:defRPr>
            </a:lvl1pPr>
          </a:lstStyle>
          <a:p>
            <a:r>
              <a:rPr lang="x-none"/>
              <a:t>Click to edit Master title style</a:t>
            </a:r>
            <a:endParaRPr/>
          </a:p>
        </p:txBody>
      </p:sp>
      <p:sp>
        <p:nvSpPr>
          <p:cNvPr id="4" name="Text Placeholder 3"/>
          <p:cNvSpPr>
            <a:spLocks noGrp="1"/>
          </p:cNvSpPr>
          <p:nvPr>
            <p:ph type="body" sz="half" idx="2"/>
          </p:nvPr>
        </p:nvSpPr>
        <p:spPr>
          <a:xfrm>
            <a:off x="5588011" y="2837331"/>
            <a:ext cx="5751855" cy="3415834"/>
          </a:xfrm>
        </p:spPr>
        <p:txBody>
          <a:bodyPr>
            <a:normAutofit/>
          </a:bodyPr>
          <a:lstStyle>
            <a:lvl1pPr marL="0" indent="0">
              <a:lnSpc>
                <a:spcPct val="110000"/>
              </a:lnSpc>
              <a:spcBef>
                <a:spcPts val="450"/>
              </a:spcBef>
              <a:buNone/>
              <a:defRPr sz="1125">
                <a:solidFill>
                  <a:schemeClr val="bg1"/>
                </a:solidFill>
              </a:defRPr>
            </a:lvl1pPr>
            <a:lvl2pPr marL="342671" indent="0">
              <a:buNone/>
              <a:defRPr sz="900"/>
            </a:lvl2pPr>
            <a:lvl3pPr marL="685343" indent="0">
              <a:buNone/>
              <a:defRPr sz="675"/>
            </a:lvl3pPr>
            <a:lvl4pPr marL="1028013" indent="0">
              <a:buNone/>
              <a:defRPr sz="675"/>
            </a:lvl4pPr>
            <a:lvl5pPr marL="1370684" indent="0">
              <a:buNone/>
              <a:defRPr sz="675"/>
            </a:lvl5pPr>
            <a:lvl6pPr marL="1713355" indent="0">
              <a:buNone/>
              <a:defRPr sz="675"/>
            </a:lvl6pPr>
            <a:lvl7pPr marL="2056025" indent="0">
              <a:buNone/>
              <a:defRPr sz="675"/>
            </a:lvl7pPr>
            <a:lvl8pPr marL="2398696" indent="0">
              <a:buNone/>
              <a:defRPr sz="675"/>
            </a:lvl8pPr>
            <a:lvl9pPr marL="2741368" indent="0">
              <a:buNone/>
              <a:defRPr sz="675"/>
            </a:lvl9pPr>
          </a:lstStyle>
          <a:p>
            <a:pPr lvl="0"/>
            <a:r>
              <a:rPr lang="x-none"/>
              <a:t>Click to edit Master text styles</a:t>
            </a:r>
          </a:p>
        </p:txBody>
      </p:sp>
      <p:sp>
        <p:nvSpPr>
          <p:cNvPr id="5" name="Date Placeholder 4"/>
          <p:cNvSpPr>
            <a:spLocks noGrp="1"/>
          </p:cNvSpPr>
          <p:nvPr>
            <p:ph type="dt" sz="half" idx="10"/>
          </p:nvPr>
        </p:nvSpPr>
        <p:spPr/>
        <p:txBody>
          <a:bodyPr/>
          <a:lstStyle/>
          <a:p>
            <a:fld id="{7CE38E4D-051A-41E1-86A4-E56916468FD0}" type="datetimeFigureOut">
              <a:rPr lang="en-US" smtClean="0"/>
              <a:pPr/>
              <a:t>5/7/2018</a:t>
            </a:fld>
            <a:endParaRPr lang="en-US"/>
          </a:p>
        </p:txBody>
      </p:sp>
      <p:sp>
        <p:nvSpPr>
          <p:cNvPr id="6" name="Footer Placeholder 5"/>
          <p:cNvSpPr>
            <a:spLocks noGrp="1"/>
          </p:cNvSpPr>
          <p:nvPr>
            <p:ph type="ftr" sz="quarter" idx="11"/>
          </p:nvPr>
        </p:nvSpPr>
        <p:spPr/>
        <p:txBody>
          <a:bodyPr/>
          <a:lstStyle/>
          <a:p>
            <a:endParaRPr lang="en-US"/>
          </a:p>
        </p:txBody>
      </p:sp>
      <p:sp>
        <p:nvSpPr>
          <p:cNvPr id="8" name="Picture Placeholder 10"/>
          <p:cNvSpPr>
            <a:spLocks noGrp="1"/>
          </p:cNvSpPr>
          <p:nvPr>
            <p:ph type="pic" sz="quarter" idx="14"/>
          </p:nvPr>
        </p:nvSpPr>
        <p:spPr>
          <a:xfrm>
            <a:off x="243843" y="1179576"/>
            <a:ext cx="4894729" cy="2205318"/>
          </a:xfrm>
        </p:spPr>
        <p:txBody>
          <a:bodyPr/>
          <a:lstStyle>
            <a:lvl1pPr>
              <a:buNone/>
              <a:defRPr/>
            </a:lvl1pPr>
          </a:lstStyle>
          <a:p>
            <a:r>
              <a:rPr lang="x-none"/>
              <a:t>Drag picture to placeholder or click icon to add</a:t>
            </a:r>
            <a:endParaRPr/>
          </a:p>
        </p:txBody>
      </p:sp>
      <p:sp>
        <p:nvSpPr>
          <p:cNvPr id="10" name="Picture Placeholder 10"/>
          <p:cNvSpPr>
            <a:spLocks noGrp="1"/>
          </p:cNvSpPr>
          <p:nvPr>
            <p:ph type="pic" sz="quarter" idx="15"/>
          </p:nvPr>
        </p:nvSpPr>
        <p:spPr>
          <a:xfrm>
            <a:off x="2687979" y="3383280"/>
            <a:ext cx="2450592" cy="3072384"/>
          </a:xfrm>
        </p:spPr>
        <p:txBody>
          <a:bodyPr/>
          <a:lstStyle>
            <a:lvl1pPr>
              <a:buNone/>
              <a:defRPr/>
            </a:lvl1pPr>
          </a:lstStyle>
          <a:p>
            <a:r>
              <a:rPr lang="x-none"/>
              <a:t>Drag picture to placeholder or click icon to add</a:t>
            </a:r>
            <a:endParaRPr/>
          </a:p>
        </p:txBody>
      </p:sp>
      <p:sp>
        <p:nvSpPr>
          <p:cNvPr id="12" name="Picture Placeholder 10"/>
          <p:cNvSpPr>
            <a:spLocks noGrp="1"/>
          </p:cNvSpPr>
          <p:nvPr>
            <p:ph type="pic" sz="quarter" idx="16"/>
          </p:nvPr>
        </p:nvSpPr>
        <p:spPr>
          <a:xfrm>
            <a:off x="243843" y="3383280"/>
            <a:ext cx="2450592" cy="3072384"/>
          </a:xfrm>
        </p:spPr>
        <p:txBody>
          <a:bodyPr/>
          <a:lstStyle>
            <a:lvl1pPr>
              <a:buNone/>
              <a:defRPr/>
            </a:lvl1pPr>
          </a:lstStyle>
          <a:p>
            <a:r>
              <a:rPr lang="x-none"/>
              <a:t>Drag picture to placeholder or click icon to add</a:t>
            </a:r>
            <a:endParaRPr/>
          </a:p>
        </p:txBody>
      </p:sp>
      <p:sp>
        <p:nvSpPr>
          <p:cNvPr id="13" name="Slide Number Placeholder 5"/>
          <p:cNvSpPr>
            <a:spLocks noGrp="1"/>
          </p:cNvSpPr>
          <p:nvPr>
            <p:ph type="sldNum" sz="quarter" idx="12"/>
          </p:nvPr>
        </p:nvSpPr>
        <p:spPr>
          <a:xfrm>
            <a:off x="11176000" y="1219208"/>
            <a:ext cx="711200" cy="365125"/>
          </a:xfrm>
        </p:spPr>
        <p:txBody>
          <a:bodyPr/>
          <a:lstStyle/>
          <a:p>
            <a:fld id="{886BB73A-582F-4420-9A14-CB10A2B2E5E8}" type="slidenum">
              <a:rPr lang="en-US" smtClean="0"/>
              <a:pPr/>
              <a:t>‹#›</a:t>
            </a:fld>
            <a:endParaRPr lang="en-US"/>
          </a:p>
        </p:txBody>
      </p:sp>
    </p:spTree>
    <p:extLst>
      <p:ext uri="{BB962C8B-B14F-4D97-AF65-F5344CB8AC3E}">
        <p14:creationId xmlns:p14="http://schemas.microsoft.com/office/powerpoint/2010/main" val="216867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5/7/2018</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 id="2147483665"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3.jpg"/><Relationship Id="rId5" Type="http://schemas.openxmlformats.org/officeDocument/2006/relationships/image" Target="../media/image11.emf"/><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0.png"/><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3.jp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7.png"/><Relationship Id="rId1" Type="http://schemas.openxmlformats.org/officeDocument/2006/relationships/slideLayout" Target="../slideLayouts/slideLayout1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8.png"/><Relationship Id="rId2" Type="http://schemas.openxmlformats.org/officeDocument/2006/relationships/image" Target="../media/image44.jpe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7.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55.emf"/></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38.png"/><Relationship Id="rId2" Type="http://schemas.openxmlformats.org/officeDocument/2006/relationships/image" Target="../media/image56.jpeg"/><Relationship Id="rId1" Type="http://schemas.openxmlformats.org/officeDocument/2006/relationships/slideLayout" Target="../slideLayouts/slideLayout17.xml"/><Relationship Id="rId6" Type="http://schemas.openxmlformats.org/officeDocument/2006/relationships/image" Target="../media/image7.png"/><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1.jpe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2.jpe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3.jpe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4.jpe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7.xml"/><Relationship Id="rId4" Type="http://schemas.openxmlformats.org/officeDocument/2006/relationships/image" Target="../media/image67.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emf"/><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10.jpg"/><Relationship Id="rId2" Type="http://schemas.openxmlformats.org/officeDocument/2006/relationships/image" Target="../media/image14.emf"/><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1.emf"/><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181965" y="5060799"/>
            <a:ext cx="9763336" cy="1366270"/>
          </a:xfrm>
        </p:spPr>
        <p:txBody>
          <a:bodyPr>
            <a:normAutofit/>
          </a:bodyPr>
          <a:lstStyle/>
          <a:p>
            <a:endParaRPr lang="x-none" sz="2100" b="1" dirty="0">
              <a:solidFill>
                <a:srgbClr val="FFFF00"/>
              </a:solidFill>
            </a:endParaRPr>
          </a:p>
          <a:p>
            <a:endParaRPr lang="x-none" sz="2100" b="1" dirty="0">
              <a:solidFill>
                <a:srgbClr val="FFFF00"/>
              </a:solidFill>
            </a:endParaRPr>
          </a:p>
          <a:p>
            <a:endParaRPr lang="en-US" dirty="0"/>
          </a:p>
        </p:txBody>
      </p:sp>
      <p:sp>
        <p:nvSpPr>
          <p:cNvPr id="5" name="Isosceles Triangle 4"/>
          <p:cNvSpPr/>
          <p:nvPr/>
        </p:nvSpPr>
        <p:spPr>
          <a:xfrm>
            <a:off x="252707" y="2197359"/>
            <a:ext cx="5135596" cy="4660642"/>
          </a:xfrm>
          <a:prstGeom prst="triangle">
            <a:avLst>
              <a:gd name="adj" fmla="val 0"/>
            </a:avLst>
          </a:prstGeom>
          <a:solidFill>
            <a:srgbClr val="FFC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6" name="Isosceles Triangle 5"/>
          <p:cNvSpPr/>
          <p:nvPr/>
        </p:nvSpPr>
        <p:spPr>
          <a:xfrm>
            <a:off x="252705" y="2761142"/>
            <a:ext cx="5135597" cy="4096865"/>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pic>
        <p:nvPicPr>
          <p:cNvPr id="2" name="Picture 2" descr="G:\Challenger\Untitled-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5694" y="1912691"/>
            <a:ext cx="8260000" cy="2326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5855547"/>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1AE6BE-8E98-4188-8C2F-E017CA2D8531}"/>
              </a:ext>
            </a:extLst>
          </p:cNvPr>
          <p:cNvPicPr>
            <a:picLocks noChangeAspect="1"/>
          </p:cNvPicPr>
          <p:nvPr/>
        </p:nvPicPr>
        <p:blipFill>
          <a:blip r:embed="rId2"/>
          <a:stretch>
            <a:fillRect/>
          </a:stretch>
        </p:blipFill>
        <p:spPr>
          <a:xfrm>
            <a:off x="239599" y="2252152"/>
            <a:ext cx="4051883" cy="3735134"/>
          </a:xfrm>
          <a:prstGeom prst="rect">
            <a:avLst/>
          </a:prstGeom>
        </p:spPr>
      </p:pic>
      <p:pic>
        <p:nvPicPr>
          <p:cNvPr id="3" name="Picture 2">
            <a:extLst>
              <a:ext uri="{FF2B5EF4-FFF2-40B4-BE49-F238E27FC236}">
                <a16:creationId xmlns:a16="http://schemas.microsoft.com/office/drawing/2014/main" id="{82FDE50F-BF86-4139-84D2-DF324B885594}"/>
              </a:ext>
            </a:extLst>
          </p:cNvPr>
          <p:cNvPicPr>
            <a:picLocks noChangeAspect="1"/>
          </p:cNvPicPr>
          <p:nvPr/>
        </p:nvPicPr>
        <p:blipFill>
          <a:blip r:embed="rId3"/>
          <a:stretch>
            <a:fillRect/>
          </a:stretch>
        </p:blipFill>
        <p:spPr>
          <a:xfrm>
            <a:off x="7914500" y="2252152"/>
            <a:ext cx="4051882" cy="4194860"/>
          </a:xfrm>
          <a:prstGeom prst="rect">
            <a:avLst/>
          </a:prstGeom>
        </p:spPr>
      </p:pic>
      <p:pic>
        <p:nvPicPr>
          <p:cNvPr id="4" name="Picture 2" descr="G:\Challenger\ensha2aat logo .png">
            <a:extLst>
              <a:ext uri="{FF2B5EF4-FFF2-40B4-BE49-F238E27FC236}">
                <a16:creationId xmlns:a16="http://schemas.microsoft.com/office/drawing/2014/main" id="{55F83AC9-AA44-410F-ABFB-7364777AACAD}"/>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598549" y="234527"/>
            <a:ext cx="1797750" cy="16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2181614-442A-4CE2-8820-E81199D1B423}"/>
              </a:ext>
            </a:extLst>
          </p:cNvPr>
          <p:cNvPicPr>
            <a:picLocks noChangeAspect="1"/>
          </p:cNvPicPr>
          <p:nvPr/>
        </p:nvPicPr>
        <p:blipFill>
          <a:blip r:embed="rId5"/>
          <a:stretch>
            <a:fillRect/>
          </a:stretch>
        </p:blipFill>
        <p:spPr>
          <a:xfrm>
            <a:off x="5204803" y="4726649"/>
            <a:ext cx="1869202" cy="1720363"/>
          </a:xfrm>
          <a:prstGeom prst="rect">
            <a:avLst/>
          </a:prstGeom>
        </p:spPr>
      </p:pic>
      <p:pic>
        <p:nvPicPr>
          <p:cNvPr id="6" name="Picture 5">
            <a:extLst>
              <a:ext uri="{FF2B5EF4-FFF2-40B4-BE49-F238E27FC236}">
                <a16:creationId xmlns:a16="http://schemas.microsoft.com/office/drawing/2014/main" id="{41D2B4F3-CA7B-4583-B711-F14AD04F3C93}"/>
              </a:ext>
            </a:extLst>
          </p:cNvPr>
          <p:cNvPicPr>
            <a:picLocks noChangeAspect="1"/>
          </p:cNvPicPr>
          <p:nvPr/>
        </p:nvPicPr>
        <p:blipFill>
          <a:blip r:embed="rId6"/>
          <a:stretch>
            <a:fillRect/>
          </a:stretch>
        </p:blipFill>
        <p:spPr>
          <a:xfrm>
            <a:off x="4429387" y="234526"/>
            <a:ext cx="3363984" cy="4337473"/>
          </a:xfrm>
          <a:prstGeom prst="rect">
            <a:avLst/>
          </a:prstGeom>
        </p:spPr>
      </p:pic>
    </p:spTree>
    <p:extLst>
      <p:ext uri="{BB962C8B-B14F-4D97-AF65-F5344CB8AC3E}">
        <p14:creationId xmlns:p14="http://schemas.microsoft.com/office/powerpoint/2010/main" val="2782994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1044" y="584443"/>
            <a:ext cx="3670047" cy="1162050"/>
          </a:xfrm>
        </p:spPr>
        <p:txBody>
          <a:bodyPr>
            <a:normAutofit/>
          </a:bodyPr>
          <a:lstStyle/>
          <a:p>
            <a:pPr algn="r"/>
            <a:r>
              <a:rPr lang="ar-SA" sz="2625" b="1" dirty="0">
                <a:solidFill>
                  <a:schemeClr val="tx1">
                    <a:lumMod val="75000"/>
                    <a:lumOff val="25000"/>
                  </a:schemeClr>
                </a:solidFill>
              </a:rPr>
              <a:t>عملائنا : </a:t>
            </a:r>
            <a:endParaRPr lang="en-US" sz="2625" b="1" dirty="0">
              <a:solidFill>
                <a:schemeClr val="tx1">
                  <a:lumMod val="75000"/>
                  <a:lumOff val="25000"/>
                </a:schemeClr>
              </a:solidFill>
            </a:endParaRPr>
          </a:p>
        </p:txBody>
      </p:sp>
      <p:sp>
        <p:nvSpPr>
          <p:cNvPr id="3" name="Text Placeholder 2"/>
          <p:cNvSpPr>
            <a:spLocks noGrp="1"/>
          </p:cNvSpPr>
          <p:nvPr>
            <p:ph type="body" sz="half" idx="2"/>
          </p:nvPr>
        </p:nvSpPr>
        <p:spPr>
          <a:xfrm>
            <a:off x="993858" y="2364509"/>
            <a:ext cx="8889052" cy="3079904"/>
          </a:xfrm>
        </p:spPr>
        <p:txBody>
          <a:bodyPr>
            <a:normAutofit fontScale="70000" lnSpcReduction="20000"/>
          </a:bodyPr>
          <a:lstStyle/>
          <a:p>
            <a:pPr algn="r"/>
            <a:r>
              <a:rPr lang="x-none" sz="3000" dirty="0">
                <a:solidFill>
                  <a:schemeClr val="tx1">
                    <a:lumMod val="75000"/>
                    <a:lumOff val="25000"/>
                  </a:schemeClr>
                </a:solidFill>
              </a:rPr>
              <a:t>الملاك والمطورون .</a:t>
            </a:r>
            <a:endParaRPr lang="en-US" sz="3000" dirty="0">
              <a:solidFill>
                <a:schemeClr val="tx1">
                  <a:lumMod val="75000"/>
                  <a:lumOff val="25000"/>
                </a:schemeClr>
              </a:solidFill>
            </a:endParaRPr>
          </a:p>
          <a:p>
            <a:pPr algn="r"/>
            <a:endParaRPr lang="en-US" sz="2400" dirty="0">
              <a:solidFill>
                <a:schemeClr val="tx1">
                  <a:lumMod val="75000"/>
                  <a:lumOff val="25000"/>
                </a:schemeClr>
              </a:solidFill>
            </a:endParaRPr>
          </a:p>
          <a:p>
            <a:pPr algn="r"/>
            <a:endParaRPr lang="en-US" sz="2400" dirty="0">
              <a:solidFill>
                <a:schemeClr val="tx1">
                  <a:lumMod val="75000"/>
                  <a:lumOff val="25000"/>
                </a:schemeClr>
              </a:solidFill>
            </a:endParaRPr>
          </a:p>
          <a:p>
            <a:pPr algn="r"/>
            <a:endParaRPr lang="x-none" sz="2400" dirty="0">
              <a:solidFill>
                <a:schemeClr val="tx1">
                  <a:lumMod val="75000"/>
                  <a:lumOff val="25000"/>
                </a:schemeClr>
              </a:solidFill>
            </a:endParaRPr>
          </a:p>
          <a:p>
            <a:pPr algn="r"/>
            <a:r>
              <a:rPr lang="x-none" sz="3000" dirty="0">
                <a:solidFill>
                  <a:schemeClr val="tx1">
                    <a:lumMod val="75000"/>
                    <a:lumOff val="25000"/>
                  </a:schemeClr>
                </a:solidFill>
              </a:rPr>
              <a:t>المهندسون الاستشاريون .</a:t>
            </a:r>
            <a:r>
              <a:rPr lang="x-none" sz="2400" dirty="0">
                <a:solidFill>
                  <a:schemeClr val="tx1">
                    <a:lumMod val="75000"/>
                    <a:lumOff val="25000"/>
                  </a:schemeClr>
                </a:solidFill>
              </a:rPr>
              <a:t> </a:t>
            </a:r>
            <a:endParaRPr lang="en-US" sz="2400" dirty="0">
              <a:solidFill>
                <a:schemeClr val="tx1">
                  <a:lumMod val="75000"/>
                  <a:lumOff val="25000"/>
                </a:schemeClr>
              </a:solidFill>
            </a:endParaRPr>
          </a:p>
          <a:p>
            <a:pPr algn="r"/>
            <a:endParaRPr lang="en-US" sz="2400" dirty="0">
              <a:solidFill>
                <a:schemeClr val="tx1">
                  <a:lumMod val="75000"/>
                  <a:lumOff val="25000"/>
                </a:schemeClr>
              </a:solidFill>
            </a:endParaRPr>
          </a:p>
          <a:p>
            <a:pPr algn="r"/>
            <a:endParaRPr lang="en-US" sz="2400" dirty="0">
              <a:solidFill>
                <a:schemeClr val="tx1">
                  <a:lumMod val="75000"/>
                  <a:lumOff val="25000"/>
                </a:schemeClr>
              </a:solidFill>
            </a:endParaRPr>
          </a:p>
          <a:p>
            <a:pPr algn="r"/>
            <a:endParaRPr lang="x-none" sz="2400" dirty="0">
              <a:solidFill>
                <a:schemeClr val="tx1">
                  <a:lumMod val="75000"/>
                  <a:lumOff val="25000"/>
                </a:schemeClr>
              </a:solidFill>
            </a:endParaRPr>
          </a:p>
          <a:p>
            <a:pPr algn="r"/>
            <a:r>
              <a:rPr lang="x-none" sz="3000" dirty="0">
                <a:solidFill>
                  <a:schemeClr val="tx1">
                    <a:lumMod val="75000"/>
                    <a:lumOff val="25000"/>
                  </a:schemeClr>
                </a:solidFill>
              </a:rPr>
              <a:t>شركات التشييد والتعمير </a:t>
            </a:r>
            <a:r>
              <a:rPr lang="x-none" sz="3000" b="1" dirty="0">
                <a:solidFill>
                  <a:schemeClr val="tx1">
                    <a:lumMod val="75000"/>
                    <a:lumOff val="25000"/>
                  </a:schemeClr>
                </a:solidFill>
              </a:rPr>
              <a:t>. </a:t>
            </a:r>
          </a:p>
        </p:txBody>
      </p:sp>
      <p:pic>
        <p:nvPicPr>
          <p:cNvPr id="1026" name="Picture 2" descr="C:\Users\dell\Desktop\home-ownership-australia.jpg"/>
          <p:cNvPicPr>
            <a:picLocks noChangeAspect="1" noChangeArrowheads="1"/>
          </p:cNvPicPr>
          <p:nvPr/>
        </p:nvPicPr>
        <p:blipFill>
          <a:blip r:embed="rId2" cstate="print"/>
          <a:srcRect/>
          <a:stretch>
            <a:fillRect/>
          </a:stretch>
        </p:blipFill>
        <p:spPr bwMode="auto">
          <a:xfrm>
            <a:off x="3023129" y="1325372"/>
            <a:ext cx="1860772" cy="1459428"/>
          </a:xfrm>
          <a:prstGeom prst="rect">
            <a:avLst/>
          </a:prstGeom>
          <a:ln>
            <a:noFill/>
          </a:ln>
          <a:effectLst>
            <a:softEdge rad="112500"/>
          </a:effectLst>
        </p:spPr>
      </p:pic>
      <p:pic>
        <p:nvPicPr>
          <p:cNvPr id="1028" name="Picture 4" descr="C:\Users\dell\Desktop\16921661-3d-people-man-person-with-a-project-and-a-wrench-Engineer-Stock-Photo.jpg"/>
          <p:cNvPicPr>
            <a:picLocks noChangeAspect="1" noChangeArrowheads="1"/>
          </p:cNvPicPr>
          <p:nvPr/>
        </p:nvPicPr>
        <p:blipFill>
          <a:blip r:embed="rId3" cstate="print"/>
          <a:srcRect/>
          <a:stretch>
            <a:fillRect/>
          </a:stretch>
        </p:blipFill>
        <p:spPr bwMode="auto">
          <a:xfrm>
            <a:off x="3233918" y="3010415"/>
            <a:ext cx="1853183" cy="1479559"/>
          </a:xfrm>
          <a:prstGeom prst="rect">
            <a:avLst/>
          </a:prstGeom>
          <a:ln>
            <a:noFill/>
          </a:ln>
          <a:effectLst>
            <a:softEdge rad="112500"/>
          </a:effectLst>
        </p:spPr>
      </p:pic>
      <p:pic>
        <p:nvPicPr>
          <p:cNvPr id="1029" name="Picture 5" descr="C:\Users\dell\Desktop\com.wDiplomaMechanicalEngineering-w250.png"/>
          <p:cNvPicPr>
            <a:picLocks noChangeAspect="1" noChangeArrowheads="1"/>
          </p:cNvPicPr>
          <p:nvPr/>
        </p:nvPicPr>
        <p:blipFill>
          <a:blip r:embed="rId4"/>
          <a:srcRect/>
          <a:stretch>
            <a:fillRect/>
          </a:stretch>
        </p:blipFill>
        <p:spPr bwMode="auto">
          <a:xfrm>
            <a:off x="3287200" y="4719784"/>
            <a:ext cx="1596701" cy="12326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2" descr="G:\Challenger\ensha2aat logo .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051157" y="330953"/>
            <a:ext cx="1276524" cy="114655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rot="10800000">
            <a:off x="9974722" y="1747088"/>
            <a:ext cx="1276524" cy="1191"/>
          </a:xfrm>
          <a:prstGeom prst="line">
            <a:avLst/>
          </a:prstGeom>
          <a:ln/>
        </p:spPr>
        <p:style>
          <a:lnRef idx="2">
            <a:schemeClr val="accent2"/>
          </a:lnRef>
          <a:fillRef idx="0">
            <a:schemeClr val="accent2"/>
          </a:fillRef>
          <a:effectRef idx="1">
            <a:schemeClr val="accent2"/>
          </a:effectRef>
          <a:fontRef idx="minor">
            <a:schemeClr val="tx1"/>
          </a:fontRef>
        </p:style>
      </p:cxnSp>
      <p:pic>
        <p:nvPicPr>
          <p:cNvPr id="12" name="Picture 11" descr="G:\Challenger\companyprofile-1logo .png">
            <a:extLst>
              <a:ext uri="{FF2B5EF4-FFF2-40B4-BE49-F238E27FC236}">
                <a16:creationId xmlns:a16="http://schemas.microsoft.com/office/drawing/2014/main" id="{07B1AE43-396B-4068-83FF-F68EEF5753AA}"/>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87159" b="22414"/>
          <a:stretch/>
        </p:blipFill>
        <p:spPr bwMode="auto">
          <a:xfrm>
            <a:off x="864319" y="474227"/>
            <a:ext cx="881354" cy="86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973247"/>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5489977" y="1409254"/>
            <a:ext cx="5856449" cy="4820195"/>
          </a:xfrm>
        </p:spPr>
        <p:txBody>
          <a:bodyPr>
            <a:normAutofit/>
          </a:bodyPr>
          <a:lstStyle/>
          <a:p>
            <a:pPr algn="r"/>
            <a:r>
              <a:rPr lang="x-none" sz="2100" dirty="0">
                <a:solidFill>
                  <a:schemeClr val="tx1">
                    <a:lumMod val="75000"/>
                    <a:lumOff val="25000"/>
                  </a:schemeClr>
                </a:solidFill>
              </a:rPr>
              <a:t>نحن مسؤولون بالكامل للآخرين </a:t>
            </a:r>
            <a:r>
              <a:rPr lang="x-none" sz="2100">
                <a:solidFill>
                  <a:schemeClr val="tx1">
                    <a:lumMod val="75000"/>
                    <a:lumOff val="25000"/>
                  </a:schemeClr>
                </a:solidFill>
              </a:rPr>
              <a:t>عن اعمالنا</a:t>
            </a:r>
            <a:endParaRPr lang="x-none" sz="2100" dirty="0">
              <a:solidFill>
                <a:schemeClr val="tx1">
                  <a:lumMod val="75000"/>
                  <a:lumOff val="25000"/>
                </a:schemeClr>
              </a:solidFill>
            </a:endParaRPr>
          </a:p>
          <a:p>
            <a:pPr algn="r"/>
            <a:r>
              <a:rPr lang="x-none" sz="2100" dirty="0">
                <a:solidFill>
                  <a:schemeClr val="tx1">
                    <a:lumMod val="75000"/>
                    <a:lumOff val="25000"/>
                  </a:schemeClr>
                </a:solidFill>
              </a:rPr>
              <a:t>نسلم المشاريع في الوقت المحدد وفي حدود الميزانية والنوعية</a:t>
            </a:r>
          </a:p>
          <a:p>
            <a:pPr algn="r"/>
            <a:r>
              <a:rPr lang="x-none" sz="2100" dirty="0">
                <a:solidFill>
                  <a:schemeClr val="tx1">
                    <a:lumMod val="75000"/>
                    <a:lumOff val="25000"/>
                  </a:schemeClr>
                </a:solidFill>
              </a:rPr>
              <a:t>نمتلك رؤية بعيدة المدى وننظر الى خدمة عملائنا لفترة طويلة</a:t>
            </a:r>
          </a:p>
          <a:p>
            <a:pPr algn="r"/>
            <a:endParaRPr lang="x-none" sz="1875" dirty="0">
              <a:solidFill>
                <a:schemeClr val="tx1">
                  <a:lumMod val="75000"/>
                  <a:lumOff val="25000"/>
                </a:schemeClr>
              </a:solidFill>
            </a:endParaRPr>
          </a:p>
          <a:p>
            <a:pPr algn="r"/>
            <a:endParaRPr lang="ar-SA" sz="1425" dirty="0">
              <a:solidFill>
                <a:schemeClr val="tx1">
                  <a:lumMod val="75000"/>
                  <a:lumOff val="25000"/>
                </a:schemeClr>
              </a:solidFill>
            </a:endParaRPr>
          </a:p>
          <a:p>
            <a:pPr algn="r"/>
            <a:r>
              <a:rPr lang="x-none" sz="2625" b="1">
                <a:solidFill>
                  <a:schemeClr val="tx1">
                    <a:lumMod val="75000"/>
                    <a:lumOff val="25000"/>
                  </a:schemeClr>
                </a:solidFill>
                <a:latin typeface="+mj-lt"/>
                <a:ea typeface="Microsoft Himalaya" pitchFamily="2" charset="0"/>
                <a:cs typeface="Microsoft Himalaya" pitchFamily="2" charset="0"/>
              </a:rPr>
              <a:t>الضمان</a:t>
            </a:r>
            <a:r>
              <a:rPr lang="ar-SA" sz="2625" b="1" dirty="0">
                <a:solidFill>
                  <a:schemeClr val="tx1">
                    <a:lumMod val="75000"/>
                    <a:lumOff val="25000"/>
                  </a:schemeClr>
                </a:solidFill>
                <a:latin typeface="+mj-lt"/>
                <a:ea typeface="Microsoft Himalaya" pitchFamily="2" charset="0"/>
              </a:rPr>
              <a:t> :</a:t>
            </a:r>
            <a:r>
              <a:rPr lang="ar-SA" sz="2625" b="1" dirty="0">
                <a:solidFill>
                  <a:schemeClr val="tx1">
                    <a:lumMod val="75000"/>
                    <a:lumOff val="25000"/>
                  </a:schemeClr>
                </a:solidFill>
                <a:effectLst>
                  <a:outerShdw blurRad="38100" dist="38100" dir="2700000" algn="tl">
                    <a:srgbClr val="000000">
                      <a:alpha val="43137"/>
                    </a:srgbClr>
                  </a:outerShdw>
                </a:effectLst>
              </a:rPr>
              <a:t> </a:t>
            </a:r>
            <a:endParaRPr lang="en-US" sz="2625" b="1" dirty="0">
              <a:solidFill>
                <a:schemeClr val="tx1">
                  <a:lumMod val="75000"/>
                  <a:lumOff val="25000"/>
                </a:schemeClr>
              </a:solidFill>
              <a:effectLst>
                <a:outerShdw blurRad="38100" dist="38100" dir="2700000" algn="tl">
                  <a:srgbClr val="000000">
                    <a:alpha val="43137"/>
                  </a:srgbClr>
                </a:outerShdw>
              </a:effectLst>
            </a:endParaRPr>
          </a:p>
          <a:p>
            <a:pPr algn="r"/>
            <a:r>
              <a:rPr lang="ar-SA" sz="2100" dirty="0">
                <a:solidFill>
                  <a:schemeClr val="tx1">
                    <a:lumMod val="75000"/>
                    <a:lumOff val="25000"/>
                  </a:schemeClr>
                </a:solidFill>
              </a:rPr>
              <a:t> </a:t>
            </a:r>
            <a:r>
              <a:rPr lang="x-none" sz="2100">
                <a:solidFill>
                  <a:schemeClr val="tx1">
                    <a:lumMod val="75000"/>
                    <a:lumOff val="25000"/>
                  </a:schemeClr>
                </a:solidFill>
              </a:rPr>
              <a:t>نحصل </a:t>
            </a:r>
            <a:r>
              <a:rPr lang="x-none" sz="2100" dirty="0">
                <a:solidFill>
                  <a:schemeClr val="tx1">
                    <a:lumMod val="75000"/>
                    <a:lumOff val="25000"/>
                  </a:schemeClr>
                </a:solidFill>
              </a:rPr>
              <a:t>على منتجاتنا من موردين نثق فيما لديهم </a:t>
            </a:r>
            <a:r>
              <a:rPr lang="x-none" sz="2100">
                <a:solidFill>
                  <a:schemeClr val="tx1">
                    <a:lumMod val="75000"/>
                    <a:lumOff val="25000"/>
                  </a:schemeClr>
                </a:solidFill>
              </a:rPr>
              <a:t>من منتجات</a:t>
            </a:r>
            <a:r>
              <a:rPr lang="ar-SA" sz="2100" dirty="0">
                <a:solidFill>
                  <a:schemeClr val="tx1">
                    <a:lumMod val="75000"/>
                    <a:lumOff val="25000"/>
                  </a:schemeClr>
                </a:solidFill>
              </a:rPr>
              <a:t> </a:t>
            </a:r>
            <a:endParaRPr lang="x-none" sz="2100" dirty="0">
              <a:solidFill>
                <a:schemeClr val="tx1">
                  <a:lumMod val="75000"/>
                  <a:lumOff val="25000"/>
                </a:schemeClr>
              </a:solidFill>
            </a:endParaRPr>
          </a:p>
          <a:p>
            <a:pPr algn="r"/>
            <a:r>
              <a:rPr lang="x-none" sz="2100" dirty="0">
                <a:solidFill>
                  <a:schemeClr val="tx1">
                    <a:lumMod val="75000"/>
                    <a:lumOff val="25000"/>
                  </a:schemeClr>
                </a:solidFill>
              </a:rPr>
              <a:t>وبناء عليه فان منتجاتنا تمتلك سمعة لايمكن منافستها من حيث الجودة </a:t>
            </a:r>
            <a:endParaRPr lang="en-US" sz="2100" dirty="0">
              <a:solidFill>
                <a:schemeClr val="tx1">
                  <a:lumMod val="75000"/>
                  <a:lumOff val="25000"/>
                </a:schemeClr>
              </a:solidFill>
            </a:endParaRPr>
          </a:p>
          <a:p>
            <a:pPr algn="r"/>
            <a:r>
              <a:rPr lang="x-none" sz="2100" dirty="0">
                <a:solidFill>
                  <a:schemeClr val="tx1">
                    <a:lumMod val="75000"/>
                    <a:lumOff val="25000"/>
                  </a:schemeClr>
                </a:solidFill>
              </a:rPr>
              <a:t>وامكانية التعويل عليها </a:t>
            </a:r>
            <a:endParaRPr lang="en-US" sz="2100" dirty="0">
              <a:solidFill>
                <a:schemeClr val="tx1">
                  <a:lumMod val="75000"/>
                  <a:lumOff val="25000"/>
                </a:schemeClr>
              </a:solidFill>
            </a:endParaRPr>
          </a:p>
          <a:p>
            <a:pPr algn="r"/>
            <a:r>
              <a:rPr lang="x-none" sz="2100" dirty="0">
                <a:solidFill>
                  <a:schemeClr val="tx1">
                    <a:lumMod val="75000"/>
                    <a:lumOff val="25000"/>
                  </a:schemeClr>
                </a:solidFill>
              </a:rPr>
              <a:t>نظرا لآنها مصنعة وفق اعلى مستويات المعايير</a:t>
            </a:r>
          </a:p>
          <a:p>
            <a:endParaRPr lang="en-US" sz="2100" dirty="0"/>
          </a:p>
        </p:txBody>
      </p:sp>
      <p:sp>
        <p:nvSpPr>
          <p:cNvPr id="2" name="Title 1"/>
          <p:cNvSpPr>
            <a:spLocks noGrp="1"/>
          </p:cNvSpPr>
          <p:nvPr>
            <p:ph type="ctrTitle"/>
          </p:nvPr>
        </p:nvSpPr>
        <p:spPr>
          <a:xfrm>
            <a:off x="1141100" y="687524"/>
            <a:ext cx="9909810" cy="705394"/>
          </a:xfrm>
        </p:spPr>
        <p:txBody>
          <a:bodyPr/>
          <a:lstStyle/>
          <a:p>
            <a:pPr marL="211610"/>
            <a:r>
              <a:rPr lang="en-US" sz="2625" dirty="0">
                <a:solidFill>
                  <a:schemeClr val="tx1">
                    <a:lumMod val="75000"/>
                    <a:lumOff val="25000"/>
                  </a:schemeClr>
                </a:solidFill>
              </a:rPr>
              <a:t> : </a:t>
            </a:r>
            <a:r>
              <a:rPr lang="x-none" sz="2625">
                <a:solidFill>
                  <a:schemeClr val="tx1">
                    <a:lumMod val="75000"/>
                    <a:lumOff val="25000"/>
                  </a:schemeClr>
                </a:solidFill>
              </a:rPr>
              <a:t>المسؤولية</a:t>
            </a:r>
            <a:endParaRPr lang="en-US" sz="2625" dirty="0">
              <a:solidFill>
                <a:schemeClr val="tx1">
                  <a:lumMod val="75000"/>
                  <a:lumOff val="25000"/>
                </a:schemeClr>
              </a:solidFill>
            </a:endParaRPr>
          </a:p>
        </p:txBody>
      </p:sp>
      <p:pic>
        <p:nvPicPr>
          <p:cNvPr id="2050" name="Picture 2" descr="C:\Users\dell\Desktop\icon-ProACT-220x180.png"/>
          <p:cNvPicPr>
            <a:picLocks noChangeAspect="1" noChangeArrowheads="1"/>
          </p:cNvPicPr>
          <p:nvPr/>
        </p:nvPicPr>
        <p:blipFill>
          <a:blip r:embed="rId2"/>
          <a:srcRect/>
          <a:stretch>
            <a:fillRect/>
          </a:stretch>
        </p:blipFill>
        <p:spPr bwMode="auto">
          <a:xfrm>
            <a:off x="7803702" y="535928"/>
            <a:ext cx="1335476" cy="856990"/>
          </a:xfrm>
          <a:prstGeom prst="rect">
            <a:avLst/>
          </a:prstGeom>
          <a:noFill/>
        </p:spPr>
      </p:pic>
      <p:pic>
        <p:nvPicPr>
          <p:cNvPr id="2051" name="Picture 3" descr="C:\Users\dell\Desktop\ss.png"/>
          <p:cNvPicPr>
            <a:picLocks noChangeAspect="1" noChangeArrowheads="1"/>
          </p:cNvPicPr>
          <p:nvPr/>
        </p:nvPicPr>
        <p:blipFill>
          <a:blip r:embed="rId3"/>
          <a:srcRect/>
          <a:stretch>
            <a:fillRect/>
          </a:stretch>
        </p:blipFill>
        <p:spPr bwMode="auto">
          <a:xfrm>
            <a:off x="7803703" y="2995127"/>
            <a:ext cx="1335476" cy="907059"/>
          </a:xfrm>
          <a:prstGeom prst="rect">
            <a:avLst/>
          </a:prstGeom>
          <a:noFill/>
        </p:spPr>
      </p:pic>
      <p:pic>
        <p:nvPicPr>
          <p:cNvPr id="3074" name="Picture 2" descr="C:\Users\dell\Desktop\IMG_4796.PNG"/>
          <p:cNvPicPr>
            <a:picLocks noChangeAspect="1" noChangeArrowheads="1"/>
          </p:cNvPicPr>
          <p:nvPr/>
        </p:nvPicPr>
        <p:blipFill>
          <a:blip r:embed="rId4"/>
          <a:srcRect l="1521" r="1414"/>
          <a:stretch>
            <a:fillRect/>
          </a:stretch>
        </p:blipFill>
        <p:spPr bwMode="auto">
          <a:xfrm>
            <a:off x="252705" y="3448656"/>
            <a:ext cx="5082540" cy="2943902"/>
          </a:xfrm>
          <a:prstGeom prst="rect">
            <a:avLst/>
          </a:prstGeom>
          <a:noFill/>
        </p:spPr>
      </p:pic>
      <p:cxnSp>
        <p:nvCxnSpPr>
          <p:cNvPr id="10" name="Straight Connector 9"/>
          <p:cNvCxnSpPr/>
          <p:nvPr/>
        </p:nvCxnSpPr>
        <p:spPr>
          <a:xfrm rot="10800000">
            <a:off x="9774386" y="1306289"/>
            <a:ext cx="1276524" cy="1191"/>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p:cNvCxnSpPr/>
          <p:nvPr/>
        </p:nvCxnSpPr>
        <p:spPr>
          <a:xfrm rot="10800000">
            <a:off x="10062060" y="3884323"/>
            <a:ext cx="1276524" cy="1191"/>
          </a:xfrm>
          <a:prstGeom prst="line">
            <a:avLst/>
          </a:prstGeom>
          <a:ln/>
        </p:spPr>
        <p:style>
          <a:lnRef idx="2">
            <a:schemeClr val="accent2"/>
          </a:lnRef>
          <a:fillRef idx="0">
            <a:schemeClr val="accent2"/>
          </a:fillRef>
          <a:effectRef idx="1">
            <a:schemeClr val="accent2"/>
          </a:effectRef>
          <a:fontRef idx="minor">
            <a:schemeClr val="tx1"/>
          </a:fontRef>
        </p:style>
      </p:cxnSp>
      <p:sp>
        <p:nvSpPr>
          <p:cNvPr id="11" name="Isosceles Triangle 10"/>
          <p:cNvSpPr/>
          <p:nvPr/>
        </p:nvSpPr>
        <p:spPr>
          <a:xfrm>
            <a:off x="252705" y="4996549"/>
            <a:ext cx="2211355" cy="1861459"/>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13" name="Isosceles Triangle 12"/>
          <p:cNvSpPr/>
          <p:nvPr/>
        </p:nvSpPr>
        <p:spPr>
          <a:xfrm>
            <a:off x="252711" y="5360438"/>
            <a:ext cx="1707502" cy="1497564"/>
          </a:xfrm>
          <a:prstGeom prst="triangle">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pic>
        <p:nvPicPr>
          <p:cNvPr id="15" name="Picture 2" descr="G:\Challenger\ensha2aat logo .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842191" y="130975"/>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G:\Challenger\companyprofile-1logo .pn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87159" b="22414"/>
          <a:stretch/>
        </p:blipFill>
        <p:spPr bwMode="auto">
          <a:xfrm>
            <a:off x="528612" y="146353"/>
            <a:ext cx="635303" cy="86000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D411732F-D63C-4FCF-B469-CB2C193D9590}"/>
              </a:ext>
            </a:extLst>
          </p:cNvPr>
          <p:cNvCxnSpPr/>
          <p:nvPr/>
        </p:nvCxnSpPr>
        <p:spPr>
          <a:xfrm>
            <a:off x="4387273" y="1336223"/>
            <a:ext cx="914400" cy="9144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21785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5375" y="689081"/>
            <a:ext cx="7607499" cy="2423346"/>
          </a:xfrm>
        </p:spPr>
        <p:txBody>
          <a:bodyPr/>
          <a:lstStyle/>
          <a:p>
            <a:r>
              <a:rPr lang="en-US" dirty="0"/>
              <a:t>Work progress</a:t>
            </a:r>
            <a:br>
              <a:rPr lang="en-US" dirty="0"/>
            </a:br>
            <a:endParaRPr lang="en-US" dirty="0"/>
          </a:p>
        </p:txBody>
      </p:sp>
      <p:graphicFrame>
        <p:nvGraphicFramePr>
          <p:cNvPr id="4" name="Content Placeholder 5" descr="Basic Chevron Process" title="SmartArt"/>
          <p:cNvGraphicFramePr>
            <a:graphicFrameLocks/>
          </p:cNvGraphicFramePr>
          <p:nvPr>
            <p:extLst/>
          </p:nvPr>
        </p:nvGraphicFramePr>
        <p:xfrm>
          <a:off x="1984399" y="1948433"/>
          <a:ext cx="9183539"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10656344" y="233208"/>
            <a:ext cx="2725913" cy="603505"/>
          </a:xfrm>
          <a:prstGeom prst="rect">
            <a:avLst/>
          </a:prstGeom>
        </p:spPr>
      </p:pic>
    </p:spTree>
    <p:extLst>
      <p:ext uri="{BB962C8B-B14F-4D97-AF65-F5344CB8AC3E}">
        <p14:creationId xmlns:p14="http://schemas.microsoft.com/office/powerpoint/2010/main" val="38508543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descr="Radial Cycle" title="SmartArt"/>
          <p:cNvGraphicFramePr>
            <a:graphicFrameLocks noGrp="1"/>
          </p:cNvGraphicFramePr>
          <p:nvPr>
            <p:ph sz="half" idx="4294967295"/>
            <p:extLst/>
          </p:nvPr>
        </p:nvGraphicFramePr>
        <p:xfrm>
          <a:off x="2858848" y="1484784"/>
          <a:ext cx="5148610" cy="48950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2"/>
          <p:cNvSpPr/>
          <p:nvPr/>
        </p:nvSpPr>
        <p:spPr>
          <a:xfrm>
            <a:off x="1066404" y="737473"/>
            <a:ext cx="5608567" cy="507831"/>
          </a:xfrm>
          <a:prstGeom prst="rect">
            <a:avLst/>
          </a:prstGeom>
        </p:spPr>
        <p:txBody>
          <a:bodyPr wrap="square">
            <a:spAutoFit/>
          </a:bodyPr>
          <a:lstStyle/>
          <a:p>
            <a:r>
              <a:rPr lang="en-US" sz="2700" b="1" dirty="0">
                <a:solidFill>
                  <a:schemeClr val="tx1">
                    <a:lumMod val="65000"/>
                    <a:lumOff val="35000"/>
                  </a:schemeClr>
                </a:solidFill>
              </a:rPr>
              <a:t>Our progress contains :..</a:t>
            </a:r>
          </a:p>
        </p:txBody>
      </p:sp>
    </p:spTree>
    <p:extLst>
      <p:ext uri="{BB962C8B-B14F-4D97-AF65-F5344CB8AC3E}">
        <p14:creationId xmlns:p14="http://schemas.microsoft.com/office/powerpoint/2010/main" val="35283701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74FE5-3499-447D-8D98-9D40EAB56E07}"/>
              </a:ext>
            </a:extLst>
          </p:cNvPr>
          <p:cNvSpPr>
            <a:spLocks noGrp="1"/>
          </p:cNvSpPr>
          <p:nvPr>
            <p:ph type="title"/>
          </p:nvPr>
        </p:nvSpPr>
        <p:spPr>
          <a:xfrm>
            <a:off x="677334" y="286328"/>
            <a:ext cx="8596668" cy="775854"/>
          </a:xfrm>
          <a:solidFill>
            <a:schemeClr val="accent1">
              <a:lumMod val="20000"/>
              <a:lumOff val="80000"/>
            </a:schemeClr>
          </a:solidFill>
        </p:spPr>
        <p:txBody>
          <a:bodyPr>
            <a:normAutofit/>
          </a:bodyPr>
          <a:lstStyle/>
          <a:p>
            <a:pPr algn="ctr"/>
            <a:r>
              <a:rPr lang="en-US" sz="3200" dirty="0">
                <a:solidFill>
                  <a:schemeClr val="tx2"/>
                </a:solidFill>
              </a:rPr>
              <a:t>  </a:t>
            </a:r>
            <a:r>
              <a:rPr lang="ar-SA" sz="3200" dirty="0">
                <a:solidFill>
                  <a:schemeClr val="tx2"/>
                </a:solidFill>
              </a:rPr>
              <a:t>مستودعات </a:t>
            </a:r>
            <a:r>
              <a:rPr lang="en-US" sz="3200" dirty="0">
                <a:solidFill>
                  <a:schemeClr val="tx2"/>
                </a:solidFill>
              </a:rPr>
              <a:t>   Wear Houses</a:t>
            </a:r>
          </a:p>
        </p:txBody>
      </p:sp>
      <p:pic>
        <p:nvPicPr>
          <p:cNvPr id="5" name="Content Placeholder 4">
            <a:extLst>
              <a:ext uri="{FF2B5EF4-FFF2-40B4-BE49-F238E27FC236}">
                <a16:creationId xmlns:a16="http://schemas.microsoft.com/office/drawing/2014/main" id="{09783C56-67A5-4112-96E6-39C67175B277}"/>
              </a:ext>
            </a:extLst>
          </p:cNvPr>
          <p:cNvPicPr>
            <a:picLocks noGrp="1" noChangeAspect="1"/>
          </p:cNvPicPr>
          <p:nvPr>
            <p:ph idx="1"/>
          </p:nvPr>
        </p:nvPicPr>
        <p:blipFill>
          <a:blip r:embed="rId2"/>
          <a:stretch>
            <a:fillRect/>
          </a:stretch>
        </p:blipFill>
        <p:spPr>
          <a:xfrm>
            <a:off x="4608945" y="3901169"/>
            <a:ext cx="4876800" cy="3219593"/>
          </a:xfrm>
        </p:spPr>
      </p:pic>
      <p:pic>
        <p:nvPicPr>
          <p:cNvPr id="7" name="Picture 6">
            <a:extLst>
              <a:ext uri="{FF2B5EF4-FFF2-40B4-BE49-F238E27FC236}">
                <a16:creationId xmlns:a16="http://schemas.microsoft.com/office/drawing/2014/main" id="{99E2D27C-E06B-43FA-B54D-211D5BAE56A5}"/>
              </a:ext>
            </a:extLst>
          </p:cNvPr>
          <p:cNvPicPr>
            <a:picLocks noChangeAspect="1"/>
          </p:cNvPicPr>
          <p:nvPr/>
        </p:nvPicPr>
        <p:blipFill>
          <a:blip r:embed="rId3"/>
          <a:stretch>
            <a:fillRect/>
          </a:stretch>
        </p:blipFill>
        <p:spPr>
          <a:xfrm>
            <a:off x="863992" y="858983"/>
            <a:ext cx="8596668" cy="2946544"/>
          </a:xfrm>
          <a:prstGeom prst="rect">
            <a:avLst/>
          </a:prstGeom>
        </p:spPr>
      </p:pic>
      <p:pic>
        <p:nvPicPr>
          <p:cNvPr id="8" name="Picture 2" descr="G:\Challenger\ensha2aat logo .png">
            <a:extLst>
              <a:ext uri="{FF2B5EF4-FFF2-40B4-BE49-F238E27FC236}">
                <a16:creationId xmlns:a16="http://schemas.microsoft.com/office/drawing/2014/main" id="{CCD7A9F7-18D9-4E3A-AFE8-D76CC8415C23}"/>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873672" y="581891"/>
            <a:ext cx="1640993" cy="133927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AF3B275-2B02-4D58-ACDB-097025D079DB}"/>
              </a:ext>
            </a:extLst>
          </p:cNvPr>
          <p:cNvPicPr>
            <a:picLocks noChangeAspect="1"/>
          </p:cNvPicPr>
          <p:nvPr/>
        </p:nvPicPr>
        <p:blipFill>
          <a:blip r:embed="rId5"/>
          <a:stretch>
            <a:fillRect/>
          </a:stretch>
        </p:blipFill>
        <p:spPr>
          <a:xfrm>
            <a:off x="572583" y="3805527"/>
            <a:ext cx="4036362" cy="2946544"/>
          </a:xfrm>
          <a:prstGeom prst="rect">
            <a:avLst/>
          </a:prstGeom>
        </p:spPr>
      </p:pic>
      <p:pic>
        <p:nvPicPr>
          <p:cNvPr id="11" name="Picture 10" descr="G:\Challenger\companyprofile-1logo .png">
            <a:extLst>
              <a:ext uri="{FF2B5EF4-FFF2-40B4-BE49-F238E27FC236}">
                <a16:creationId xmlns:a16="http://schemas.microsoft.com/office/drawing/2014/main" id="{9D24E9A9-58A1-4B9A-ACFA-1EEA77A8E2B2}"/>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87159" b="22414"/>
          <a:stretch/>
        </p:blipFill>
        <p:spPr bwMode="auto">
          <a:xfrm>
            <a:off x="677334" y="474226"/>
            <a:ext cx="1068339" cy="1049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105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8736C0-0E80-430E-BD15-A776FBEB6898}"/>
              </a:ext>
            </a:extLst>
          </p:cNvPr>
          <p:cNvPicPr>
            <a:picLocks noChangeAspect="1"/>
          </p:cNvPicPr>
          <p:nvPr/>
        </p:nvPicPr>
        <p:blipFill>
          <a:blip r:embed="rId2"/>
          <a:stretch>
            <a:fillRect/>
          </a:stretch>
        </p:blipFill>
        <p:spPr>
          <a:xfrm rot="5400000">
            <a:off x="667615" y="3396962"/>
            <a:ext cx="3223491" cy="3661642"/>
          </a:xfrm>
          <a:prstGeom prst="rect">
            <a:avLst/>
          </a:prstGeom>
        </p:spPr>
      </p:pic>
      <p:pic>
        <p:nvPicPr>
          <p:cNvPr id="5" name="Picture 4">
            <a:extLst>
              <a:ext uri="{FF2B5EF4-FFF2-40B4-BE49-F238E27FC236}">
                <a16:creationId xmlns:a16="http://schemas.microsoft.com/office/drawing/2014/main" id="{5DD8F6D7-C3DD-456A-AECA-4C38ED48847B}"/>
              </a:ext>
            </a:extLst>
          </p:cNvPr>
          <p:cNvPicPr>
            <a:picLocks noChangeAspect="1"/>
          </p:cNvPicPr>
          <p:nvPr/>
        </p:nvPicPr>
        <p:blipFill>
          <a:blip r:embed="rId3"/>
          <a:stretch>
            <a:fillRect/>
          </a:stretch>
        </p:blipFill>
        <p:spPr>
          <a:xfrm rot="5400000">
            <a:off x="5796396" y="3057815"/>
            <a:ext cx="3223490" cy="4376880"/>
          </a:xfrm>
          <a:prstGeom prst="rect">
            <a:avLst/>
          </a:prstGeom>
        </p:spPr>
      </p:pic>
      <p:pic>
        <p:nvPicPr>
          <p:cNvPr id="7" name="Picture 6">
            <a:extLst>
              <a:ext uri="{FF2B5EF4-FFF2-40B4-BE49-F238E27FC236}">
                <a16:creationId xmlns:a16="http://schemas.microsoft.com/office/drawing/2014/main" id="{05395948-3A10-48A7-A223-7AB8415F37E3}"/>
              </a:ext>
            </a:extLst>
          </p:cNvPr>
          <p:cNvPicPr>
            <a:picLocks noChangeAspect="1"/>
          </p:cNvPicPr>
          <p:nvPr/>
        </p:nvPicPr>
        <p:blipFill>
          <a:blip r:embed="rId4"/>
          <a:stretch>
            <a:fillRect/>
          </a:stretch>
        </p:blipFill>
        <p:spPr>
          <a:xfrm>
            <a:off x="448539" y="748145"/>
            <a:ext cx="5056694" cy="2590800"/>
          </a:xfrm>
          <a:prstGeom prst="rect">
            <a:avLst/>
          </a:prstGeom>
        </p:spPr>
      </p:pic>
      <p:pic>
        <p:nvPicPr>
          <p:cNvPr id="9" name="Picture 8">
            <a:extLst>
              <a:ext uri="{FF2B5EF4-FFF2-40B4-BE49-F238E27FC236}">
                <a16:creationId xmlns:a16="http://schemas.microsoft.com/office/drawing/2014/main" id="{93DD7A75-E35E-4E82-BB4B-19A742735030}"/>
              </a:ext>
            </a:extLst>
          </p:cNvPr>
          <p:cNvPicPr>
            <a:picLocks noChangeAspect="1"/>
          </p:cNvPicPr>
          <p:nvPr/>
        </p:nvPicPr>
        <p:blipFill>
          <a:blip r:embed="rId5"/>
          <a:stretch>
            <a:fillRect/>
          </a:stretch>
        </p:blipFill>
        <p:spPr>
          <a:xfrm>
            <a:off x="4636655" y="1438561"/>
            <a:ext cx="6169890" cy="1803400"/>
          </a:xfrm>
          <a:prstGeom prst="rect">
            <a:avLst/>
          </a:prstGeom>
        </p:spPr>
      </p:pic>
      <p:pic>
        <p:nvPicPr>
          <p:cNvPr id="10" name="Picture 2" descr="G:\Challenger\ensha2aat logo .png">
            <a:extLst>
              <a:ext uri="{FF2B5EF4-FFF2-40B4-BE49-F238E27FC236}">
                <a16:creationId xmlns:a16="http://schemas.microsoft.com/office/drawing/2014/main" id="{C7072D0B-EF16-4466-929D-199D6E7351AB}"/>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818254" y="304800"/>
            <a:ext cx="1640993" cy="106218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a:extLst>
              <a:ext uri="{FF2B5EF4-FFF2-40B4-BE49-F238E27FC236}">
                <a16:creationId xmlns:a16="http://schemas.microsoft.com/office/drawing/2014/main" id="{220D5536-8936-4164-BB1C-97A114DA462A}"/>
              </a:ext>
            </a:extLst>
          </p:cNvPr>
          <p:cNvGraphicFramePr>
            <a:graphicFrameLocks noGrp="1"/>
          </p:cNvGraphicFramePr>
          <p:nvPr>
            <p:extLst>
              <p:ext uri="{D42A27DB-BD31-4B8C-83A1-F6EECF244321}">
                <p14:modId xmlns:p14="http://schemas.microsoft.com/office/powerpoint/2010/main" val="127611465"/>
              </p:ext>
            </p:extLst>
          </p:nvPr>
        </p:nvGraphicFramePr>
        <p:xfrm>
          <a:off x="4710545" y="471054"/>
          <a:ext cx="4664364" cy="619452"/>
        </p:xfrm>
        <a:graphic>
          <a:graphicData uri="http://schemas.openxmlformats.org/drawingml/2006/table">
            <a:tbl>
              <a:tblPr firstRow="1" bandRow="1">
                <a:tableStyleId>{5C22544A-7EE6-4342-B048-85BDC9FD1C3A}</a:tableStyleId>
              </a:tblPr>
              <a:tblGrid>
                <a:gridCol w="4664364">
                  <a:extLst>
                    <a:ext uri="{9D8B030D-6E8A-4147-A177-3AD203B41FA5}">
                      <a16:colId xmlns:a16="http://schemas.microsoft.com/office/drawing/2014/main" val="4202317075"/>
                    </a:ext>
                  </a:extLst>
                </a:gridCol>
              </a:tblGrid>
              <a:tr h="619452">
                <a:tc>
                  <a:txBody>
                    <a:bodyPr/>
                    <a:lstStyle/>
                    <a:p>
                      <a:r>
                        <a:rPr lang="ar-SA" sz="2000" dirty="0">
                          <a:solidFill>
                            <a:schemeClr val="tx2">
                              <a:lumMod val="75000"/>
                            </a:schemeClr>
                          </a:solidFill>
                        </a:rPr>
                        <a:t>تطوير مستودعات الامداد بجدة      </a:t>
                      </a:r>
                      <a:endParaRPr lang="en-US" sz="2000" dirty="0">
                        <a:solidFill>
                          <a:schemeClr val="tx2">
                            <a:lumMod val="75000"/>
                          </a:schemeClr>
                        </a:solidFill>
                      </a:endParaRPr>
                    </a:p>
                  </a:txBody>
                  <a:tcPr>
                    <a:solidFill>
                      <a:schemeClr val="accent1">
                        <a:lumMod val="40000"/>
                        <a:lumOff val="60000"/>
                      </a:schemeClr>
                    </a:solidFill>
                  </a:tcPr>
                </a:tc>
                <a:extLst>
                  <a:ext uri="{0D108BD9-81ED-4DB2-BD59-A6C34878D82A}">
                    <a16:rowId xmlns:a16="http://schemas.microsoft.com/office/drawing/2014/main" val="2616661043"/>
                  </a:ext>
                </a:extLst>
              </a:tr>
            </a:tbl>
          </a:graphicData>
        </a:graphic>
      </p:graphicFrame>
    </p:spTree>
    <p:extLst>
      <p:ext uri="{BB962C8B-B14F-4D97-AF65-F5344CB8AC3E}">
        <p14:creationId xmlns:p14="http://schemas.microsoft.com/office/powerpoint/2010/main" val="3293435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5857342" y="3014658"/>
            <a:ext cx="4282922" cy="1588"/>
          </a:xfrm>
          <a:prstGeom prst="line">
            <a:avLst/>
          </a:prstGeom>
        </p:spPr>
        <p:style>
          <a:lnRef idx="2">
            <a:schemeClr val="accent2"/>
          </a:lnRef>
          <a:fillRef idx="0">
            <a:schemeClr val="accent2"/>
          </a:fillRef>
          <a:effectRef idx="1">
            <a:schemeClr val="accent2"/>
          </a:effectRef>
          <a:fontRef idx="minor">
            <a:schemeClr val="tx1"/>
          </a:fontRef>
        </p:style>
      </p:cxnSp>
      <p:sp>
        <p:nvSpPr>
          <p:cNvPr id="8" name="Isosceles Triangle 7"/>
          <p:cNvSpPr/>
          <p:nvPr/>
        </p:nvSpPr>
        <p:spPr>
          <a:xfrm>
            <a:off x="230033" y="6114033"/>
            <a:ext cx="764301" cy="792982"/>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pic>
        <p:nvPicPr>
          <p:cNvPr id="9" name="Picture 2" descr="G:\Challenger\ensha2aat logo .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0778871" y="163813"/>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G:\Challenger\companyprofile-1logo .png"/>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r="87159" b="22414"/>
          <a:stretch/>
        </p:blipFill>
        <p:spPr bwMode="auto">
          <a:xfrm>
            <a:off x="532948" y="212826"/>
            <a:ext cx="488396" cy="661137"/>
          </a:xfrm>
          <a:prstGeom prst="rect">
            <a:avLst/>
          </a:prstGeom>
          <a:noFill/>
          <a:extLst>
            <a:ext uri="{909E8E84-426E-40DD-AFC4-6F175D3DCCD1}">
              <a14:hiddenFill xmlns:a14="http://schemas.microsoft.com/office/drawing/2010/main">
                <a:solidFill>
                  <a:srgbClr val="FFFFFF"/>
                </a:solidFill>
              </a14:hiddenFill>
            </a:ext>
          </a:extLst>
        </p:spPr>
      </p:pic>
      <p:sp>
        <p:nvSpPr>
          <p:cNvPr id="11" name="Isosceles Triangle 10"/>
          <p:cNvSpPr/>
          <p:nvPr/>
        </p:nvSpPr>
        <p:spPr>
          <a:xfrm>
            <a:off x="134816" y="6279787"/>
            <a:ext cx="775191" cy="627227"/>
          </a:xfrm>
          <a:prstGeom prst="triangle">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12" name="TextBox 11"/>
          <p:cNvSpPr txBox="1"/>
          <p:nvPr/>
        </p:nvSpPr>
        <p:spPr>
          <a:xfrm>
            <a:off x="6813258" y="1762711"/>
            <a:ext cx="5000187" cy="507831"/>
          </a:xfrm>
          <a:prstGeom prst="rect">
            <a:avLst/>
          </a:prstGeom>
          <a:noFill/>
        </p:spPr>
        <p:txBody>
          <a:bodyPr wrap="square" rtlCol="0">
            <a:spAutoFit/>
          </a:bodyPr>
          <a:lstStyle/>
          <a:p>
            <a:pPr algn="r"/>
            <a:r>
              <a:rPr lang="ar-SA" sz="1350" b="1" dirty="0">
                <a:solidFill>
                  <a:schemeClr val="tx1">
                    <a:lumMod val="75000"/>
                    <a:lumOff val="25000"/>
                  </a:schemeClr>
                </a:solidFill>
              </a:rPr>
              <a:t>فرع مركز الملك سلمان للاغاثة و الاعمال الانسنية بجدة</a:t>
            </a:r>
            <a:endParaRPr lang="en-US" sz="1350" b="1" dirty="0">
              <a:solidFill>
                <a:schemeClr val="tx1">
                  <a:lumMod val="75000"/>
                  <a:lumOff val="25000"/>
                </a:schemeClr>
              </a:solidFill>
            </a:endParaRPr>
          </a:p>
          <a:p>
            <a:pPr algn="r"/>
            <a:r>
              <a:rPr lang="ar-SA" sz="1350" dirty="0">
                <a:solidFill>
                  <a:schemeClr val="tx1">
                    <a:lumMod val="75000"/>
                    <a:lumOff val="25000"/>
                  </a:schemeClr>
                </a:solidFill>
              </a:rPr>
              <a:t>جدة – طريق الامير سلطان  </a:t>
            </a:r>
            <a:endParaRPr lang="en-US" sz="1350" dirty="0">
              <a:solidFill>
                <a:schemeClr val="tx1">
                  <a:lumMod val="75000"/>
                  <a:lumOff val="25000"/>
                </a:schemeClr>
              </a:solidFill>
            </a:endParaRPr>
          </a:p>
        </p:txBody>
      </p:sp>
      <p:sp>
        <p:nvSpPr>
          <p:cNvPr id="13" name="TextBox 12"/>
          <p:cNvSpPr txBox="1"/>
          <p:nvPr/>
        </p:nvSpPr>
        <p:spPr>
          <a:xfrm>
            <a:off x="5782765" y="2563106"/>
            <a:ext cx="6912020" cy="300082"/>
          </a:xfrm>
          <a:prstGeom prst="rect">
            <a:avLst/>
          </a:prstGeom>
          <a:noFill/>
        </p:spPr>
        <p:txBody>
          <a:bodyPr wrap="square" rtlCol="0">
            <a:spAutoFit/>
          </a:bodyPr>
          <a:lstStyle/>
          <a:p>
            <a:r>
              <a:rPr lang="en-US" sz="1350" b="1" dirty="0">
                <a:solidFill>
                  <a:schemeClr val="tx1">
                    <a:lumMod val="75000"/>
                    <a:lumOff val="25000"/>
                  </a:schemeClr>
                </a:solidFill>
              </a:rPr>
              <a:t>King Salman Center Humanitarian aid &amp; Relief Center branch in Jeddah  </a:t>
            </a:r>
          </a:p>
        </p:txBody>
      </p:sp>
      <p:sp>
        <p:nvSpPr>
          <p:cNvPr id="14" name="TextBox 13"/>
          <p:cNvSpPr txBox="1"/>
          <p:nvPr/>
        </p:nvSpPr>
        <p:spPr>
          <a:xfrm>
            <a:off x="6316789" y="2790253"/>
            <a:ext cx="5268641" cy="300082"/>
          </a:xfrm>
          <a:prstGeom prst="rect">
            <a:avLst/>
          </a:prstGeom>
          <a:noFill/>
        </p:spPr>
        <p:txBody>
          <a:bodyPr wrap="square" rtlCol="0">
            <a:spAutoFit/>
          </a:bodyPr>
          <a:lstStyle/>
          <a:p>
            <a:r>
              <a:rPr lang="en-US" sz="1350" dirty="0">
                <a:solidFill>
                  <a:schemeClr val="tx1">
                    <a:lumMod val="75000"/>
                    <a:lumOff val="25000"/>
                  </a:schemeClr>
                </a:solidFill>
              </a:rPr>
              <a:t>Jeddah – </a:t>
            </a:r>
            <a:r>
              <a:rPr lang="ar-SA" sz="1350" dirty="0">
                <a:solidFill>
                  <a:schemeClr val="tx1">
                    <a:lumMod val="75000"/>
                    <a:lumOff val="25000"/>
                  </a:schemeClr>
                </a:solidFill>
              </a:rPr>
              <a:t> </a:t>
            </a:r>
            <a:r>
              <a:rPr lang="en-US" sz="1350" dirty="0">
                <a:solidFill>
                  <a:schemeClr val="tx1">
                    <a:lumMod val="75000"/>
                    <a:lumOff val="25000"/>
                  </a:schemeClr>
                </a:solidFill>
              </a:rPr>
              <a:t>prince sultan road </a:t>
            </a:r>
          </a:p>
        </p:txBody>
      </p:sp>
      <p:pic>
        <p:nvPicPr>
          <p:cNvPr id="17" name="Picture 16"/>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51375" y="4740258"/>
            <a:ext cx="2309294" cy="1539529"/>
          </a:xfrm>
          <a:prstGeom prst="rect">
            <a:avLst/>
          </a:prstGeom>
        </p:spPr>
      </p:pic>
      <p:pic>
        <p:nvPicPr>
          <p:cNvPr id="18" name="Picture 1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5890568" y="4757455"/>
            <a:ext cx="2416460" cy="1610974"/>
          </a:xfrm>
          <a:prstGeom prst="rect">
            <a:avLst/>
          </a:prstGeom>
        </p:spPr>
      </p:pic>
      <p:pic>
        <p:nvPicPr>
          <p:cNvPr id="19" name="Picture 18"/>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8636927" y="4691412"/>
            <a:ext cx="2515525" cy="1677017"/>
          </a:xfrm>
          <a:prstGeom prst="rect">
            <a:avLst/>
          </a:prstGeom>
        </p:spPr>
      </p:pic>
      <p:pic>
        <p:nvPicPr>
          <p:cNvPr id="2" name="Picture 1"/>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612184" y="1039718"/>
            <a:ext cx="4948485" cy="3298991"/>
          </a:xfrm>
          <a:prstGeom prst="rect">
            <a:avLst/>
          </a:prstGeom>
        </p:spPr>
      </p:pic>
      <p:pic>
        <p:nvPicPr>
          <p:cNvPr id="5" name="Picture 4"/>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637979" y="4757455"/>
            <a:ext cx="2283498" cy="1522332"/>
          </a:xfrm>
          <a:prstGeom prst="rect">
            <a:avLst/>
          </a:prstGeom>
        </p:spPr>
      </p:pic>
    </p:spTree>
    <p:extLst>
      <p:ext uri="{BB962C8B-B14F-4D97-AF65-F5344CB8AC3E}">
        <p14:creationId xmlns:p14="http://schemas.microsoft.com/office/powerpoint/2010/main" val="15236638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ell\Desktop\with ppl\sala_al_malkia_pr222222222j.jpg"/>
          <p:cNvPicPr>
            <a:picLocks noChangeAspect="1" noChangeArrowheads="1"/>
          </p:cNvPicPr>
          <p:nvPr/>
        </p:nvPicPr>
        <p:blipFill>
          <a:blip r:embed="rId2" cstate="print"/>
          <a:srcRect r="29170"/>
          <a:stretch>
            <a:fillRect/>
          </a:stretch>
        </p:blipFill>
        <p:spPr bwMode="auto">
          <a:xfrm>
            <a:off x="9043300" y="4709168"/>
            <a:ext cx="2629397" cy="1735303"/>
          </a:xfrm>
          <a:prstGeom prst="rect">
            <a:avLst/>
          </a:prstGeom>
          <a:noFill/>
        </p:spPr>
      </p:pic>
      <p:pic>
        <p:nvPicPr>
          <p:cNvPr id="3075" name="Picture 3" descr="C:\Users\dell\Desktop\with ppl\sala_al_malkia_prj 12.jpg"/>
          <p:cNvPicPr>
            <a:picLocks noChangeAspect="1" noChangeArrowheads="1"/>
          </p:cNvPicPr>
          <p:nvPr/>
        </p:nvPicPr>
        <p:blipFill>
          <a:blip r:embed="rId3" cstate="print"/>
          <a:srcRect/>
          <a:stretch>
            <a:fillRect/>
          </a:stretch>
        </p:blipFill>
        <p:spPr bwMode="auto">
          <a:xfrm>
            <a:off x="5206021" y="4690289"/>
            <a:ext cx="3423326" cy="1754175"/>
          </a:xfrm>
          <a:prstGeom prst="rect">
            <a:avLst/>
          </a:prstGeom>
          <a:noFill/>
        </p:spPr>
      </p:pic>
      <p:pic>
        <p:nvPicPr>
          <p:cNvPr id="3077" name="Picture 5" descr="C:\Users\dell\Desktop\with ppl\sala_al_malkia_prj.jpg"/>
          <p:cNvPicPr>
            <a:picLocks noChangeAspect="1" noChangeArrowheads="1"/>
          </p:cNvPicPr>
          <p:nvPr/>
        </p:nvPicPr>
        <p:blipFill>
          <a:blip r:embed="rId4" cstate="print"/>
          <a:srcRect/>
          <a:stretch>
            <a:fillRect/>
          </a:stretch>
        </p:blipFill>
        <p:spPr bwMode="auto">
          <a:xfrm>
            <a:off x="606753" y="4709162"/>
            <a:ext cx="4177909" cy="1754175"/>
          </a:xfrm>
          <a:prstGeom prst="rect">
            <a:avLst/>
          </a:prstGeom>
          <a:noFill/>
        </p:spPr>
      </p:pic>
      <p:pic>
        <p:nvPicPr>
          <p:cNvPr id="3078" name="Picture 6" descr="C:\Users\dell\Desktop\with ppl\sala_al_malkia_prj3333.jpg"/>
          <p:cNvPicPr>
            <a:picLocks noChangeAspect="1" noChangeArrowheads="1"/>
          </p:cNvPicPr>
          <p:nvPr/>
        </p:nvPicPr>
        <p:blipFill>
          <a:blip r:embed="rId5" cstate="print"/>
          <a:srcRect/>
          <a:stretch>
            <a:fillRect/>
          </a:stretch>
        </p:blipFill>
        <p:spPr bwMode="auto">
          <a:xfrm>
            <a:off x="606751" y="1752602"/>
            <a:ext cx="4220662" cy="2767431"/>
          </a:xfrm>
          <a:prstGeom prst="rect">
            <a:avLst/>
          </a:prstGeom>
          <a:noFill/>
        </p:spPr>
      </p:pic>
      <p:cxnSp>
        <p:nvCxnSpPr>
          <p:cNvPr id="14" name="Straight Connector 13"/>
          <p:cNvCxnSpPr/>
          <p:nvPr/>
        </p:nvCxnSpPr>
        <p:spPr>
          <a:xfrm>
            <a:off x="7303726" y="3343143"/>
            <a:ext cx="4282922" cy="1588"/>
          </a:xfrm>
          <a:prstGeom prst="line">
            <a:avLst/>
          </a:prstGeom>
        </p:spPr>
        <p:style>
          <a:lnRef idx="2">
            <a:schemeClr val="accent2"/>
          </a:lnRef>
          <a:fillRef idx="0">
            <a:schemeClr val="accent2"/>
          </a:fillRef>
          <a:effectRef idx="1">
            <a:schemeClr val="accent2"/>
          </a:effectRef>
          <a:fontRef idx="minor">
            <a:schemeClr val="tx1"/>
          </a:fontRef>
        </p:style>
      </p:cxnSp>
      <p:sp>
        <p:nvSpPr>
          <p:cNvPr id="15" name="TextBox 14"/>
          <p:cNvSpPr txBox="1"/>
          <p:nvPr/>
        </p:nvSpPr>
        <p:spPr>
          <a:xfrm>
            <a:off x="7310809" y="3533832"/>
            <a:ext cx="3499401" cy="276954"/>
          </a:xfrm>
          <a:prstGeom prst="rect">
            <a:avLst/>
          </a:prstGeom>
          <a:noFill/>
        </p:spPr>
        <p:txBody>
          <a:bodyPr wrap="square" lIns="68534" tIns="34268" rIns="68534" bIns="34268" rtlCol="0">
            <a:spAutoFit/>
          </a:bodyPr>
          <a:lstStyle/>
          <a:p>
            <a:r>
              <a:rPr lang="en-US" sz="1350" b="1" dirty="0">
                <a:solidFill>
                  <a:schemeClr val="tx1">
                    <a:lumMod val="75000"/>
                    <a:lumOff val="25000"/>
                  </a:schemeClr>
                </a:solidFill>
              </a:rPr>
              <a:t>Interior design </a:t>
            </a:r>
          </a:p>
        </p:txBody>
      </p:sp>
      <p:sp>
        <p:nvSpPr>
          <p:cNvPr id="16" name="TextBox 15"/>
          <p:cNvSpPr txBox="1"/>
          <p:nvPr/>
        </p:nvSpPr>
        <p:spPr>
          <a:xfrm>
            <a:off x="7364980" y="2089726"/>
            <a:ext cx="4560320" cy="1177201"/>
          </a:xfrm>
          <a:prstGeom prst="rect">
            <a:avLst/>
          </a:prstGeom>
          <a:noFill/>
        </p:spPr>
        <p:txBody>
          <a:bodyPr wrap="square" lIns="68534" tIns="34268" rIns="68534" bIns="34268" rtlCol="0">
            <a:spAutoFit/>
          </a:bodyPr>
          <a:lstStyle/>
          <a:p>
            <a:r>
              <a:rPr lang="en-US" dirty="0">
                <a:solidFill>
                  <a:schemeClr val="tx1">
                    <a:lumMod val="75000"/>
                    <a:lumOff val="25000"/>
                  </a:schemeClr>
                </a:solidFill>
              </a:rPr>
              <a:t>Wedding hall </a:t>
            </a:r>
            <a:r>
              <a:rPr lang="x-none" dirty="0">
                <a:solidFill>
                  <a:schemeClr val="tx1">
                    <a:lumMod val="75000"/>
                    <a:lumOff val="25000"/>
                  </a:schemeClr>
                </a:solidFill>
              </a:rPr>
              <a:t> </a:t>
            </a:r>
            <a:r>
              <a:rPr lang="en-US" dirty="0" err="1">
                <a:solidFill>
                  <a:schemeClr val="tx1">
                    <a:lumMod val="75000"/>
                    <a:lumOff val="25000"/>
                  </a:schemeClr>
                </a:solidFill>
              </a:rPr>
              <a:t>adminstration</a:t>
            </a:r>
            <a:r>
              <a:rPr lang="en-US" dirty="0">
                <a:solidFill>
                  <a:schemeClr val="tx1">
                    <a:lumMod val="75000"/>
                    <a:lumOff val="25000"/>
                  </a:schemeClr>
                </a:solidFill>
              </a:rPr>
              <a:t> office &amp; pride room </a:t>
            </a:r>
          </a:p>
          <a:p>
            <a:r>
              <a:rPr lang="en-US" dirty="0">
                <a:solidFill>
                  <a:schemeClr val="tx1">
                    <a:lumMod val="75000"/>
                    <a:lumOff val="25000"/>
                  </a:schemeClr>
                </a:solidFill>
              </a:rPr>
              <a:t>Jeddah -  </a:t>
            </a:r>
            <a:r>
              <a:rPr lang="en-US" dirty="0" err="1">
                <a:solidFill>
                  <a:schemeClr val="tx1">
                    <a:lumMod val="75000"/>
                    <a:lumOff val="25000"/>
                  </a:schemeClr>
                </a:solidFill>
              </a:rPr>
              <a:t>maddina</a:t>
            </a:r>
            <a:r>
              <a:rPr lang="en-US" dirty="0">
                <a:solidFill>
                  <a:schemeClr val="tx1">
                    <a:lumMod val="75000"/>
                    <a:lumOff val="25000"/>
                  </a:schemeClr>
                </a:solidFill>
              </a:rPr>
              <a:t> road behind al </a:t>
            </a:r>
            <a:r>
              <a:rPr lang="en-US" dirty="0" err="1">
                <a:solidFill>
                  <a:schemeClr val="tx1">
                    <a:lumMod val="75000"/>
                    <a:lumOff val="25000"/>
                  </a:schemeClr>
                </a:solidFill>
              </a:rPr>
              <a:t>sala</a:t>
            </a:r>
            <a:r>
              <a:rPr lang="en-US" dirty="0">
                <a:solidFill>
                  <a:schemeClr val="tx1">
                    <a:lumMod val="75000"/>
                    <a:lumOff val="25000"/>
                  </a:schemeClr>
                </a:solidFill>
              </a:rPr>
              <a:t> al </a:t>
            </a:r>
            <a:r>
              <a:rPr lang="en-US" dirty="0" err="1">
                <a:solidFill>
                  <a:schemeClr val="tx1">
                    <a:lumMod val="75000"/>
                    <a:lumOff val="25000"/>
                  </a:schemeClr>
                </a:solidFill>
              </a:rPr>
              <a:t>malkia</a:t>
            </a:r>
            <a:r>
              <a:rPr lang="en-US" dirty="0">
                <a:solidFill>
                  <a:schemeClr val="tx1">
                    <a:lumMod val="75000"/>
                    <a:lumOff val="25000"/>
                  </a:schemeClr>
                </a:solidFill>
              </a:rPr>
              <a:t>  </a:t>
            </a:r>
          </a:p>
        </p:txBody>
      </p:sp>
      <p:sp>
        <p:nvSpPr>
          <p:cNvPr id="11" name="Isosceles Triangle 10"/>
          <p:cNvSpPr/>
          <p:nvPr/>
        </p:nvSpPr>
        <p:spPr>
          <a:xfrm>
            <a:off x="252707" y="5710335"/>
            <a:ext cx="1203649" cy="1147666"/>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17" name="Isosceles Triangle 16"/>
          <p:cNvSpPr/>
          <p:nvPr/>
        </p:nvSpPr>
        <p:spPr>
          <a:xfrm>
            <a:off x="252705" y="6021163"/>
            <a:ext cx="1035138" cy="836840"/>
          </a:xfrm>
          <a:prstGeom prst="triangle">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2" name="TextBox 1"/>
          <p:cNvSpPr txBox="1"/>
          <p:nvPr/>
        </p:nvSpPr>
        <p:spPr>
          <a:xfrm>
            <a:off x="5672044" y="1281859"/>
            <a:ext cx="5914604" cy="807869"/>
          </a:xfrm>
          <a:prstGeom prst="rect">
            <a:avLst/>
          </a:prstGeom>
          <a:noFill/>
        </p:spPr>
        <p:txBody>
          <a:bodyPr wrap="square" lIns="68534" tIns="34268" rIns="68534" bIns="34268" rtlCol="0">
            <a:spAutoFit/>
          </a:bodyPr>
          <a:lstStyle/>
          <a:p>
            <a:pPr algn="r"/>
            <a:r>
              <a:rPr lang="x-none" sz="2400" b="1" dirty="0">
                <a:solidFill>
                  <a:schemeClr val="tx1">
                    <a:lumMod val="75000"/>
                    <a:lumOff val="25000"/>
                  </a:schemeClr>
                </a:solidFill>
              </a:rPr>
              <a:t>مكاتب ادارة صالة افراح و غرف العرسان </a:t>
            </a:r>
          </a:p>
          <a:p>
            <a:pPr algn="r"/>
            <a:r>
              <a:rPr lang="x-none" sz="2400" b="1" dirty="0">
                <a:solidFill>
                  <a:schemeClr val="tx1">
                    <a:lumMod val="75000"/>
                    <a:lumOff val="25000"/>
                  </a:schemeClr>
                </a:solidFill>
              </a:rPr>
              <a:t>جدة – طريق المدينة خلف الصالة الملكية</a:t>
            </a:r>
            <a:r>
              <a:rPr lang="x-none" sz="2400" b="1" dirty="0"/>
              <a:t> </a:t>
            </a:r>
            <a:endParaRPr lang="en-US" sz="2400" b="1" dirty="0"/>
          </a:p>
        </p:txBody>
      </p:sp>
      <p:pic>
        <p:nvPicPr>
          <p:cNvPr id="19" name="Picture 2" descr="G:\Challenger\ensha2aat logo .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842191" y="209518"/>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G:\Challenger\companyprofile-1logo .pn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r="87159" b="22414"/>
          <a:stretch/>
        </p:blipFill>
        <p:spPr bwMode="auto">
          <a:xfrm>
            <a:off x="528612" y="239314"/>
            <a:ext cx="635303" cy="86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381639"/>
      </p:ext>
    </p:extLst>
  </p:cSld>
  <p:clrMapOvr>
    <a:masterClrMapping/>
  </p:clrMapOvr>
  <p:transition spd="slow">
    <p:wipe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7" descr="Untitled.jpg"/>
          <p:cNvPicPr>
            <a:picLocks noGrp="1" noChangeAspect="1"/>
          </p:cNvPicPr>
          <p:nvPr>
            <p:ph type="pic" sz="quarter" idx="14"/>
          </p:nvPr>
        </p:nvPicPr>
        <p:blipFill>
          <a:blip r:embed="rId2" cstate="email">
            <a:extLst>
              <a:ext uri="{28A0092B-C50C-407E-A947-70E740481C1C}">
                <a14:useLocalDpi xmlns:a14="http://schemas.microsoft.com/office/drawing/2010/main" val="0"/>
              </a:ext>
            </a:extLst>
          </a:blip>
          <a:srcRect t="29136" b="29136"/>
          <a:stretch>
            <a:fillRect/>
          </a:stretch>
        </p:blipFill>
        <p:spPr>
          <a:xfrm>
            <a:off x="1633364" y="1101541"/>
            <a:ext cx="4894729" cy="2205318"/>
          </a:xfrm>
          <a:prstGeom prst="rect">
            <a:avLst/>
          </a:prstGeom>
        </p:spPr>
      </p:pic>
      <p:pic>
        <p:nvPicPr>
          <p:cNvPr id="7" name="Picture 6" descr="Untitled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285" y="3759448"/>
            <a:ext cx="7238696" cy="2859068"/>
          </a:xfrm>
          <a:prstGeom prst="rect">
            <a:avLst/>
          </a:prstGeom>
        </p:spPr>
      </p:pic>
      <p:sp>
        <p:nvSpPr>
          <p:cNvPr id="9" name="Rectangle 8"/>
          <p:cNvSpPr/>
          <p:nvPr/>
        </p:nvSpPr>
        <p:spPr>
          <a:xfrm>
            <a:off x="8111272" y="1340593"/>
            <a:ext cx="3814028" cy="3924107"/>
          </a:xfrm>
          <a:prstGeom prst="rect">
            <a:avLst/>
          </a:prstGeom>
        </p:spPr>
        <p:txBody>
          <a:bodyPr wrap="square" lIns="68534" tIns="34268" rIns="68534" bIns="34268">
            <a:spAutoFit/>
          </a:bodyPr>
          <a:lstStyle/>
          <a:p>
            <a:r>
              <a:rPr lang="en-US" altLang="en-US" sz="1350" b="1" dirty="0">
                <a:solidFill>
                  <a:schemeClr val="tx1">
                    <a:lumMod val="75000"/>
                    <a:lumOff val="25000"/>
                  </a:schemeClr>
                </a:solidFill>
                <a:latin typeface="AR DELANEY" panose="02000000000000000000" pitchFamily="2" charset="0"/>
              </a:rPr>
              <a:t>DAR HADY </a:t>
            </a:r>
            <a:br>
              <a:rPr lang="en-US" altLang="en-US" sz="1350" b="1" dirty="0">
                <a:solidFill>
                  <a:schemeClr val="tx1">
                    <a:lumMod val="75000"/>
                    <a:lumOff val="25000"/>
                  </a:schemeClr>
                </a:solidFill>
                <a:latin typeface="AR DELANEY" panose="02000000000000000000" pitchFamily="2" charset="0"/>
              </a:rPr>
            </a:br>
            <a:r>
              <a:rPr lang="en-US" altLang="en-US" sz="1350" b="1" dirty="0">
                <a:solidFill>
                  <a:schemeClr val="tx1">
                    <a:lumMod val="75000"/>
                    <a:lumOff val="25000"/>
                  </a:schemeClr>
                </a:solidFill>
                <a:latin typeface="AR DELANEY" panose="02000000000000000000" pitchFamily="2" charset="0"/>
              </a:rPr>
              <a:t>Hotel</a:t>
            </a:r>
            <a:endParaRPr lang="en-US" sz="1350" dirty="0">
              <a:solidFill>
                <a:schemeClr val="tx1">
                  <a:lumMod val="75000"/>
                  <a:lumOff val="25000"/>
                </a:schemeClr>
              </a:solidFill>
            </a:endParaRPr>
          </a:p>
          <a:p>
            <a:endParaRPr lang="x-none" altLang="en-US" sz="1350" b="1" dirty="0">
              <a:solidFill>
                <a:srgbClr val="FF0000"/>
              </a:solidFill>
            </a:endParaRPr>
          </a:p>
          <a:p>
            <a:r>
              <a:rPr lang="en-US" altLang="en-US" sz="1050" b="1" dirty="0">
                <a:solidFill>
                  <a:schemeClr val="tx1">
                    <a:lumMod val="75000"/>
                    <a:lumOff val="25000"/>
                  </a:schemeClr>
                </a:solidFill>
              </a:rPr>
              <a:t>NO. OF FLR : 19 FLOORS</a:t>
            </a:r>
            <a:br>
              <a:rPr lang="en-US" altLang="en-US" sz="1050" b="1" dirty="0">
                <a:solidFill>
                  <a:schemeClr val="tx1">
                    <a:lumMod val="75000"/>
                    <a:lumOff val="25000"/>
                  </a:schemeClr>
                </a:solidFill>
              </a:rPr>
            </a:br>
            <a:br>
              <a:rPr lang="en-US" altLang="en-US" sz="1050" b="1" dirty="0">
                <a:solidFill>
                  <a:schemeClr val="tx1">
                    <a:lumMod val="75000"/>
                    <a:lumOff val="25000"/>
                  </a:schemeClr>
                </a:solidFill>
              </a:rPr>
            </a:br>
            <a:r>
              <a:rPr lang="en-US" altLang="en-US" sz="1050" b="1" dirty="0">
                <a:solidFill>
                  <a:schemeClr val="tx1">
                    <a:lumMod val="75000"/>
                    <a:lumOff val="25000"/>
                  </a:schemeClr>
                </a:solidFill>
              </a:rPr>
              <a:t>FLOOR AREA : 4000 SQ.M.</a:t>
            </a:r>
            <a:br>
              <a:rPr lang="en-US" altLang="en-US" sz="1050" b="1" dirty="0">
                <a:solidFill>
                  <a:schemeClr val="tx1">
                    <a:lumMod val="75000"/>
                    <a:lumOff val="25000"/>
                  </a:schemeClr>
                </a:solidFill>
              </a:rPr>
            </a:br>
            <a:r>
              <a:rPr lang="en-US" altLang="en-US" sz="1050" b="1" dirty="0">
                <a:solidFill>
                  <a:schemeClr val="tx1">
                    <a:lumMod val="75000"/>
                    <a:lumOff val="25000"/>
                  </a:schemeClr>
                </a:solidFill>
              </a:rPr>
              <a:t>(APPROXIMATE)</a:t>
            </a:r>
            <a:br>
              <a:rPr lang="en-US" altLang="en-US" sz="1050" b="1" dirty="0">
                <a:solidFill>
                  <a:schemeClr val="tx1">
                    <a:lumMod val="75000"/>
                    <a:lumOff val="25000"/>
                  </a:schemeClr>
                </a:solidFill>
              </a:rPr>
            </a:br>
            <a:br>
              <a:rPr lang="en-US" altLang="en-US" sz="1050" b="1" dirty="0">
                <a:solidFill>
                  <a:srgbClr val="FFCC00"/>
                </a:solidFill>
              </a:rPr>
            </a:br>
            <a:r>
              <a:rPr lang="en-US" altLang="en-US" sz="1050" b="1" dirty="0">
                <a:solidFill>
                  <a:schemeClr val="tx1">
                    <a:lumMod val="75000"/>
                    <a:lumOff val="25000"/>
                  </a:schemeClr>
                </a:solidFill>
              </a:rPr>
              <a:t> 1.) 3 FLOOR BASEMENT</a:t>
            </a:r>
            <a:br>
              <a:rPr lang="en-US" altLang="en-US" sz="1050" b="1" dirty="0">
                <a:solidFill>
                  <a:schemeClr val="tx1">
                    <a:lumMod val="75000"/>
                    <a:lumOff val="25000"/>
                  </a:schemeClr>
                </a:solidFill>
              </a:rPr>
            </a:br>
            <a:br>
              <a:rPr lang="en-US" altLang="en-US" sz="1050" b="1" dirty="0">
                <a:solidFill>
                  <a:schemeClr val="tx1">
                    <a:lumMod val="75000"/>
                    <a:lumOff val="25000"/>
                  </a:schemeClr>
                </a:solidFill>
              </a:rPr>
            </a:br>
            <a:r>
              <a:rPr lang="en-US" altLang="en-US" sz="1050" b="1" dirty="0">
                <a:solidFill>
                  <a:schemeClr val="tx1">
                    <a:lumMod val="75000"/>
                    <a:lumOff val="25000"/>
                  </a:schemeClr>
                </a:solidFill>
              </a:rPr>
              <a:t> 2.) GROUND FLOOR</a:t>
            </a:r>
            <a:br>
              <a:rPr lang="en-US" altLang="en-US" sz="1050" b="1" dirty="0">
                <a:solidFill>
                  <a:schemeClr val="tx1">
                    <a:lumMod val="75000"/>
                    <a:lumOff val="25000"/>
                  </a:schemeClr>
                </a:solidFill>
              </a:rPr>
            </a:br>
            <a:endParaRPr lang="en-US" altLang="en-US" sz="1050" b="1" dirty="0">
              <a:solidFill>
                <a:schemeClr val="tx1">
                  <a:lumMod val="75000"/>
                  <a:lumOff val="25000"/>
                </a:schemeClr>
              </a:solidFill>
            </a:endParaRPr>
          </a:p>
          <a:p>
            <a:r>
              <a:rPr lang="en-US" altLang="en-US" sz="1050" b="1" dirty="0">
                <a:solidFill>
                  <a:schemeClr val="tx1">
                    <a:lumMod val="75000"/>
                    <a:lumOff val="25000"/>
                  </a:schemeClr>
                </a:solidFill>
              </a:rPr>
              <a:t>  3.) MEZZANINE FLOOR</a:t>
            </a:r>
            <a:br>
              <a:rPr lang="en-US" altLang="en-US" sz="1050" b="1" dirty="0">
                <a:solidFill>
                  <a:schemeClr val="tx1">
                    <a:lumMod val="75000"/>
                    <a:lumOff val="25000"/>
                  </a:schemeClr>
                </a:solidFill>
              </a:rPr>
            </a:br>
            <a:br>
              <a:rPr lang="en-US" altLang="en-US" sz="1050" b="1" dirty="0">
                <a:solidFill>
                  <a:schemeClr val="tx1">
                    <a:lumMod val="75000"/>
                    <a:lumOff val="25000"/>
                  </a:schemeClr>
                </a:solidFill>
              </a:rPr>
            </a:br>
            <a:r>
              <a:rPr lang="en-US" altLang="en-US" sz="1050" b="1" dirty="0">
                <a:solidFill>
                  <a:schemeClr val="tx1">
                    <a:lumMod val="75000"/>
                    <a:lumOff val="25000"/>
                  </a:schemeClr>
                </a:solidFill>
              </a:rPr>
              <a:t>   4.) RESTAURANT FLOOR</a:t>
            </a:r>
            <a:br>
              <a:rPr lang="en-US" altLang="en-US" sz="1050" b="1" dirty="0">
                <a:solidFill>
                  <a:schemeClr val="tx1">
                    <a:lumMod val="75000"/>
                    <a:lumOff val="25000"/>
                  </a:schemeClr>
                </a:solidFill>
              </a:rPr>
            </a:br>
            <a:br>
              <a:rPr lang="en-US" altLang="en-US" sz="1050" b="1" dirty="0">
                <a:solidFill>
                  <a:schemeClr val="tx1">
                    <a:lumMod val="75000"/>
                    <a:lumOff val="25000"/>
                  </a:schemeClr>
                </a:solidFill>
              </a:rPr>
            </a:br>
            <a:r>
              <a:rPr lang="en-US" altLang="en-US" sz="1050" b="1" dirty="0">
                <a:solidFill>
                  <a:schemeClr val="tx1">
                    <a:lumMod val="75000"/>
                    <a:lumOff val="25000"/>
                  </a:schemeClr>
                </a:solidFill>
              </a:rPr>
              <a:t>   5.) MAIN HALL </a:t>
            </a:r>
            <a:br>
              <a:rPr lang="en-US" altLang="en-US" sz="1050" b="1" dirty="0">
                <a:solidFill>
                  <a:schemeClr val="tx1">
                    <a:lumMod val="75000"/>
                    <a:lumOff val="25000"/>
                  </a:schemeClr>
                </a:solidFill>
              </a:rPr>
            </a:br>
            <a:br>
              <a:rPr lang="en-US" altLang="en-US" sz="1050" b="1" dirty="0">
                <a:solidFill>
                  <a:schemeClr val="tx1">
                    <a:lumMod val="75000"/>
                    <a:lumOff val="25000"/>
                  </a:schemeClr>
                </a:solidFill>
              </a:rPr>
            </a:br>
            <a:r>
              <a:rPr lang="en-US" altLang="en-US" sz="1050" b="1" dirty="0">
                <a:solidFill>
                  <a:schemeClr val="tx1">
                    <a:lumMod val="75000"/>
                    <a:lumOff val="25000"/>
                  </a:schemeClr>
                </a:solidFill>
              </a:rPr>
              <a:t>   6.) PRAYER FLOOR</a:t>
            </a:r>
            <a:br>
              <a:rPr lang="en-US" altLang="en-US" sz="1050" b="1" dirty="0">
                <a:solidFill>
                  <a:schemeClr val="tx1">
                    <a:lumMod val="75000"/>
                    <a:lumOff val="25000"/>
                  </a:schemeClr>
                </a:solidFill>
              </a:rPr>
            </a:br>
            <a:br>
              <a:rPr lang="en-US" altLang="en-US" sz="1050" b="1" dirty="0">
                <a:solidFill>
                  <a:schemeClr val="tx1">
                    <a:lumMod val="75000"/>
                    <a:lumOff val="25000"/>
                  </a:schemeClr>
                </a:solidFill>
              </a:rPr>
            </a:br>
            <a:r>
              <a:rPr lang="en-US" altLang="en-US" sz="1050" b="1" dirty="0">
                <a:solidFill>
                  <a:schemeClr val="tx1">
                    <a:lumMod val="75000"/>
                    <a:lumOff val="25000"/>
                  </a:schemeClr>
                </a:solidFill>
              </a:rPr>
              <a:t>   7.) SERVICE FLOOR</a:t>
            </a:r>
            <a:br>
              <a:rPr lang="en-US" altLang="en-US" sz="1050" b="1" dirty="0">
                <a:solidFill>
                  <a:schemeClr val="tx1">
                    <a:lumMod val="75000"/>
                    <a:lumOff val="25000"/>
                  </a:schemeClr>
                </a:solidFill>
              </a:rPr>
            </a:br>
            <a:br>
              <a:rPr lang="en-US" altLang="en-US" sz="1050" b="1" dirty="0">
                <a:solidFill>
                  <a:schemeClr val="tx1">
                    <a:lumMod val="75000"/>
                    <a:lumOff val="25000"/>
                  </a:schemeClr>
                </a:solidFill>
              </a:rPr>
            </a:br>
            <a:r>
              <a:rPr lang="en-US" altLang="en-US" sz="1050" b="1" dirty="0">
                <a:solidFill>
                  <a:schemeClr val="tx1">
                    <a:lumMod val="75000"/>
                    <a:lumOff val="25000"/>
                  </a:schemeClr>
                </a:solidFill>
              </a:rPr>
              <a:t>   8.)TYPICAL 1-10 FLOOR</a:t>
            </a:r>
            <a:endParaRPr lang="en-US" sz="1050" dirty="0">
              <a:solidFill>
                <a:schemeClr val="tx1">
                  <a:lumMod val="75000"/>
                  <a:lumOff val="25000"/>
                </a:schemeClr>
              </a:solidFill>
            </a:endParaRPr>
          </a:p>
        </p:txBody>
      </p:sp>
      <p:sp>
        <p:nvSpPr>
          <p:cNvPr id="11" name="Rectangle 10"/>
          <p:cNvSpPr/>
          <p:nvPr/>
        </p:nvSpPr>
        <p:spPr>
          <a:xfrm>
            <a:off x="2954790" y="362501"/>
            <a:ext cx="5829300" cy="623203"/>
          </a:xfrm>
          <a:prstGeom prst="rect">
            <a:avLst/>
          </a:prstGeom>
        </p:spPr>
        <p:txBody>
          <a:bodyPr lIns="68534" tIns="34268" rIns="68534" bIns="34268">
            <a:spAutoFit/>
          </a:bodyPr>
          <a:lstStyle/>
          <a:p>
            <a:pPr algn="ctr"/>
            <a:r>
              <a:rPr lang="x-none" b="1" dirty="0">
                <a:solidFill>
                  <a:schemeClr val="tx1">
                    <a:lumMod val="75000"/>
                    <a:lumOff val="25000"/>
                  </a:schemeClr>
                </a:solidFill>
              </a:rPr>
              <a:t>فندق دار هادي مكة المكرمة</a:t>
            </a:r>
          </a:p>
          <a:p>
            <a:pPr algn="ctr"/>
            <a:r>
              <a:rPr lang="x-none" dirty="0">
                <a:solidFill>
                  <a:schemeClr val="tx1">
                    <a:lumMod val="75000"/>
                    <a:lumOff val="25000"/>
                  </a:schemeClr>
                </a:solidFill>
              </a:rPr>
              <a:t>دراسة وتصميم وتنفيذ وتشغيل اعمال التكييف</a:t>
            </a:r>
            <a:endParaRPr lang="en-US" dirty="0">
              <a:solidFill>
                <a:schemeClr val="tx1">
                  <a:lumMod val="75000"/>
                  <a:lumOff val="25000"/>
                </a:schemeClr>
              </a:solidFill>
            </a:endParaRPr>
          </a:p>
        </p:txBody>
      </p:sp>
      <p:cxnSp>
        <p:nvCxnSpPr>
          <p:cNvPr id="14" name="Straight Connector 13"/>
          <p:cNvCxnSpPr/>
          <p:nvPr/>
        </p:nvCxnSpPr>
        <p:spPr>
          <a:xfrm rot="5400000">
            <a:off x="5472312" y="3979334"/>
            <a:ext cx="5277922" cy="2025"/>
          </a:xfrm>
          <a:prstGeom prst="line">
            <a:avLst/>
          </a:prstGeom>
        </p:spPr>
        <p:style>
          <a:lnRef idx="1">
            <a:schemeClr val="accent2"/>
          </a:lnRef>
          <a:fillRef idx="0">
            <a:schemeClr val="accent2"/>
          </a:fillRef>
          <a:effectRef idx="0">
            <a:schemeClr val="accent2"/>
          </a:effectRef>
          <a:fontRef idx="minor">
            <a:schemeClr val="tx1"/>
          </a:fontRef>
        </p:style>
      </p:cxnSp>
      <p:sp>
        <p:nvSpPr>
          <p:cNvPr id="13" name="Isosceles Triangle 12"/>
          <p:cNvSpPr/>
          <p:nvPr/>
        </p:nvSpPr>
        <p:spPr>
          <a:xfrm>
            <a:off x="252707" y="5514398"/>
            <a:ext cx="1399591" cy="1343609"/>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15" name="Isosceles Triangle 14"/>
          <p:cNvSpPr/>
          <p:nvPr/>
        </p:nvSpPr>
        <p:spPr>
          <a:xfrm>
            <a:off x="252705" y="5878292"/>
            <a:ext cx="1203649" cy="979715"/>
          </a:xfrm>
          <a:prstGeom prst="triangle">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pic>
        <p:nvPicPr>
          <p:cNvPr id="17" name="Picture 2" descr="G:\Challenger\ensha2aat logo .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842191" y="209518"/>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G:\Challenger\companyprofile-1logo .png"/>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r="87159" b="22414"/>
          <a:stretch/>
        </p:blipFill>
        <p:spPr bwMode="auto">
          <a:xfrm>
            <a:off x="528612" y="239314"/>
            <a:ext cx="635303" cy="86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85115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Isosceles Triangle 19"/>
          <p:cNvSpPr/>
          <p:nvPr/>
        </p:nvSpPr>
        <p:spPr>
          <a:xfrm>
            <a:off x="252707" y="2197359"/>
            <a:ext cx="5135596" cy="4660642"/>
          </a:xfrm>
          <a:prstGeom prst="triangle">
            <a:avLst>
              <a:gd name="adj" fmla="val 0"/>
            </a:avLst>
          </a:prstGeom>
          <a:solidFill>
            <a:srgbClr val="FFC000">
              <a:alpha val="6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2" name="Title 1"/>
          <p:cNvSpPr>
            <a:spLocks noGrp="1"/>
          </p:cNvSpPr>
          <p:nvPr>
            <p:ph type="title"/>
          </p:nvPr>
        </p:nvSpPr>
        <p:spPr>
          <a:xfrm>
            <a:off x="1771923" y="176455"/>
            <a:ext cx="9907787" cy="2367224"/>
          </a:xfrm>
        </p:spPr>
        <p:txBody>
          <a:bodyPr>
            <a:normAutofit/>
          </a:bodyPr>
          <a:lstStyle/>
          <a:p>
            <a:pPr algn="ctr"/>
            <a:r>
              <a:rPr lang="x-none" sz="2800" b="1" dirty="0">
                <a:solidFill>
                  <a:srgbClr val="0070C0"/>
                </a:solidFill>
                <a:latin typeface="Microsoft Sans Serif" panose="020B0604020202020204" pitchFamily="34" charset="0"/>
                <a:cs typeface="Microsoft Sans Serif" panose="020B0604020202020204" pitchFamily="34" charset="0"/>
              </a:rPr>
              <a:t>ثلاثون عاماً من الريادة المتكاملة للتسليم على المفتاح</a:t>
            </a:r>
            <a:br>
              <a:rPr lang="x-none" sz="2625" dirty="0">
                <a:solidFill>
                  <a:srgbClr val="ECC577"/>
                </a:solidFill>
              </a:rPr>
            </a:br>
            <a:endParaRPr lang="en-US" sz="2625" dirty="0">
              <a:solidFill>
                <a:srgbClr val="ECC577"/>
              </a:solidFill>
            </a:endParaRPr>
          </a:p>
        </p:txBody>
      </p:sp>
      <p:sp>
        <p:nvSpPr>
          <p:cNvPr id="5" name="Content Placeholder 4"/>
          <p:cNvSpPr>
            <a:spLocks noGrp="1"/>
          </p:cNvSpPr>
          <p:nvPr>
            <p:ph sz="quarter" idx="13"/>
          </p:nvPr>
        </p:nvSpPr>
        <p:spPr>
          <a:xfrm>
            <a:off x="252711" y="2932329"/>
            <a:ext cx="11672596" cy="4766111"/>
          </a:xfrm>
        </p:spPr>
        <p:txBody>
          <a:bodyPr>
            <a:normAutofit/>
          </a:bodyPr>
          <a:lstStyle/>
          <a:p>
            <a:pPr marL="0" indent="0" algn="ctr">
              <a:buNone/>
            </a:pPr>
            <a:endParaRPr lang="ar-SA" sz="2100" b="1" dirty="0"/>
          </a:p>
          <a:p>
            <a:pPr marL="0" indent="0" algn="ctr">
              <a:buNone/>
            </a:pPr>
            <a:r>
              <a:rPr lang="x-none" sz="2625" b="1" dirty="0"/>
              <a:t>من نحن ؟</a:t>
            </a:r>
            <a:r>
              <a:rPr lang="x-none" sz="2625" dirty="0"/>
              <a:t>.</a:t>
            </a:r>
          </a:p>
          <a:p>
            <a:pPr marL="0" indent="0" algn="r">
              <a:buNone/>
            </a:pPr>
            <a:endParaRPr lang="x-none" sz="2100" dirty="0"/>
          </a:p>
          <a:p>
            <a:pPr marL="0" indent="0" algn="r">
              <a:buNone/>
            </a:pPr>
            <a:endParaRPr lang="x-none" sz="2100" dirty="0"/>
          </a:p>
          <a:p>
            <a:pPr marL="0" indent="0" algn="r">
              <a:buNone/>
            </a:pPr>
            <a:r>
              <a:rPr lang="x-none" sz="2100" dirty="0"/>
              <a:t> </a:t>
            </a:r>
            <a:endParaRPr lang="en-US" sz="2100" dirty="0"/>
          </a:p>
          <a:p>
            <a:pPr marL="0" indent="0" algn="r">
              <a:buNone/>
            </a:pPr>
            <a:r>
              <a:rPr lang="ar-SA" sz="2100" dirty="0"/>
              <a:t>                                                    </a:t>
            </a:r>
            <a:endParaRPr lang="x-none" sz="2100" dirty="0"/>
          </a:p>
          <a:p>
            <a:pPr marL="0" indent="0" algn="r">
              <a:buNone/>
            </a:pPr>
            <a:endParaRPr lang="en-US" sz="2100" dirty="0"/>
          </a:p>
          <a:p>
            <a:pPr marL="0" indent="0" algn="ctr">
              <a:buNone/>
            </a:pPr>
            <a:endParaRPr lang="en-US" dirty="0"/>
          </a:p>
          <a:p>
            <a:pPr marL="0" indent="0" algn="r">
              <a:buNone/>
            </a:pPr>
            <a:r>
              <a:rPr lang="x-none" sz="2400" dirty="0"/>
              <a:t> </a:t>
            </a:r>
            <a:endParaRPr lang="en-US" sz="2100" dirty="0"/>
          </a:p>
        </p:txBody>
      </p:sp>
      <p:cxnSp>
        <p:nvCxnSpPr>
          <p:cNvPr id="15" name="Elbow Connector 14"/>
          <p:cNvCxnSpPr/>
          <p:nvPr/>
        </p:nvCxnSpPr>
        <p:spPr>
          <a:xfrm rot="10800000">
            <a:off x="6872775" y="1525555"/>
            <a:ext cx="1063689" cy="841670"/>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17" name="Elbow Connector 16"/>
          <p:cNvCxnSpPr/>
          <p:nvPr/>
        </p:nvCxnSpPr>
        <p:spPr>
          <a:xfrm flipV="1">
            <a:off x="5543161" y="1525555"/>
            <a:ext cx="1035698" cy="841670"/>
          </a:xfrm>
          <a:prstGeom prst="bentConnector3">
            <a:avLst/>
          </a:prstGeom>
        </p:spPr>
        <p:style>
          <a:lnRef idx="3">
            <a:schemeClr val="dk1"/>
          </a:lnRef>
          <a:fillRef idx="0">
            <a:schemeClr val="dk1"/>
          </a:fillRef>
          <a:effectRef idx="2">
            <a:schemeClr val="dk1"/>
          </a:effectRef>
          <a:fontRef idx="minor">
            <a:schemeClr val="tx1"/>
          </a:fontRef>
        </p:style>
      </p:cxnSp>
      <p:cxnSp>
        <p:nvCxnSpPr>
          <p:cNvPr id="19" name="Straight Connector 18"/>
          <p:cNvCxnSpPr/>
          <p:nvPr/>
        </p:nvCxnSpPr>
        <p:spPr>
          <a:xfrm flipH="1">
            <a:off x="6578860" y="1525554"/>
            <a:ext cx="293915" cy="0"/>
          </a:xfrm>
          <a:prstGeom prst="line">
            <a:avLst/>
          </a:prstGeom>
        </p:spPr>
        <p:style>
          <a:lnRef idx="1">
            <a:schemeClr val="dk1"/>
          </a:lnRef>
          <a:fillRef idx="0">
            <a:schemeClr val="dk1"/>
          </a:fillRef>
          <a:effectRef idx="0">
            <a:schemeClr val="dk1"/>
          </a:effectRef>
          <a:fontRef idx="minor">
            <a:schemeClr val="tx1"/>
          </a:fontRef>
        </p:style>
      </p:cxnSp>
      <p:pic>
        <p:nvPicPr>
          <p:cNvPr id="4" name="Picture 2" descr="G:\Challenger\ensha2aat logo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7317" y="1106242"/>
            <a:ext cx="2232779" cy="18260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G:\Challenger\companyprofile-1logo .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8469" y="1722076"/>
            <a:ext cx="3948745" cy="103660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Challenger\small logoشركة المقاولات العربية.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388302" y="4187688"/>
            <a:ext cx="1778392" cy="1718040"/>
          </a:xfrm>
          <a:prstGeom prst="rect">
            <a:avLst/>
          </a:prstGeom>
          <a:noFill/>
          <a:extLst>
            <a:ext uri="{909E8E84-426E-40DD-AFC4-6F175D3DCCD1}">
              <a14:hiddenFill xmlns:a14="http://schemas.microsoft.com/office/drawing/2010/main">
                <a:solidFill>
                  <a:srgbClr val="FFFFFF"/>
                </a:solidFill>
              </a14:hiddenFill>
            </a:ext>
          </a:extLst>
        </p:spPr>
      </p:pic>
      <p:sp>
        <p:nvSpPr>
          <p:cNvPr id="21" name="Isosceles Triangle 20"/>
          <p:cNvSpPr/>
          <p:nvPr/>
        </p:nvSpPr>
        <p:spPr>
          <a:xfrm>
            <a:off x="252705" y="2761142"/>
            <a:ext cx="5135597" cy="4096865"/>
          </a:xfrm>
          <a:prstGeom prst="triangle">
            <a:avLst>
              <a:gd name="adj" fmla="val 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3" name="TextBox 2"/>
          <p:cNvSpPr txBox="1"/>
          <p:nvPr/>
        </p:nvSpPr>
        <p:spPr>
          <a:xfrm>
            <a:off x="1338470" y="5036223"/>
            <a:ext cx="3948745" cy="392371"/>
          </a:xfrm>
          <a:prstGeom prst="rect">
            <a:avLst/>
          </a:prstGeom>
          <a:noFill/>
        </p:spPr>
        <p:txBody>
          <a:bodyPr wrap="square" lIns="68534" tIns="34268" rIns="68534" bIns="34268" rtlCol="0">
            <a:spAutoFit/>
          </a:bodyPr>
          <a:lstStyle/>
          <a:p>
            <a:r>
              <a:rPr lang="x-none" sz="2100" dirty="0">
                <a:solidFill>
                  <a:schemeClr val="tx1">
                    <a:lumMod val="75000"/>
                    <a:lumOff val="25000"/>
                  </a:schemeClr>
                </a:solidFill>
              </a:rPr>
              <a:t>توسع  لنطاق مجموعة شالنجر</a:t>
            </a:r>
            <a:r>
              <a:rPr lang="en-US" sz="2100" dirty="0">
                <a:solidFill>
                  <a:schemeClr val="tx1">
                    <a:lumMod val="75000"/>
                    <a:lumOff val="25000"/>
                  </a:schemeClr>
                </a:solidFill>
              </a:rPr>
              <a:t> </a:t>
            </a:r>
            <a:r>
              <a:rPr lang="ar-SA" sz="2100" dirty="0">
                <a:solidFill>
                  <a:schemeClr val="tx1">
                    <a:lumMod val="75000"/>
                    <a:lumOff val="25000"/>
                  </a:schemeClr>
                </a:solidFill>
              </a:rPr>
              <a:t>العالمية</a:t>
            </a:r>
            <a:endParaRPr lang="en-US" sz="2100" dirty="0"/>
          </a:p>
        </p:txBody>
      </p:sp>
      <p:sp>
        <p:nvSpPr>
          <p:cNvPr id="8" name="TextBox 7"/>
          <p:cNvSpPr txBox="1"/>
          <p:nvPr/>
        </p:nvSpPr>
        <p:spPr>
          <a:xfrm>
            <a:off x="7725534" y="5036223"/>
            <a:ext cx="4758613" cy="715536"/>
          </a:xfrm>
          <a:prstGeom prst="rect">
            <a:avLst/>
          </a:prstGeom>
          <a:noFill/>
        </p:spPr>
        <p:txBody>
          <a:bodyPr wrap="square" lIns="68534" tIns="34268" rIns="68534" bIns="34268" rtlCol="0">
            <a:spAutoFit/>
          </a:bodyPr>
          <a:lstStyle/>
          <a:p>
            <a:r>
              <a:rPr lang="x-none" sz="1350" dirty="0">
                <a:solidFill>
                  <a:schemeClr val="tx1">
                    <a:lumMod val="75000"/>
                    <a:lumOff val="25000"/>
                  </a:schemeClr>
                </a:solidFill>
              </a:rPr>
              <a:t>ا</a:t>
            </a:r>
            <a:r>
              <a:rPr lang="x-none" sz="2100" dirty="0">
                <a:solidFill>
                  <a:schemeClr val="tx1">
                    <a:lumMod val="75000"/>
                    <a:lumOff val="25000"/>
                  </a:schemeClr>
                </a:solidFill>
              </a:rPr>
              <a:t>لإنشاءات أمتداد</a:t>
            </a:r>
            <a:r>
              <a:rPr lang="ar-SA" sz="2100" dirty="0">
                <a:solidFill>
                  <a:schemeClr val="tx1">
                    <a:lumMod val="75000"/>
                    <a:lumOff val="25000"/>
                  </a:schemeClr>
                </a:solidFill>
              </a:rPr>
              <a:t> لشركة المقاولات العربية ذ.م.م</a:t>
            </a:r>
            <a:endParaRPr lang="en-US" sz="2100" dirty="0"/>
          </a:p>
        </p:txBody>
      </p:sp>
      <p:pic>
        <p:nvPicPr>
          <p:cNvPr id="1026" name="Picture 2" descr="C:\Users\ajc\Desktop\three figures holding hands.jpe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38500" y="2330707"/>
            <a:ext cx="1098405" cy="821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9322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3"/>
          </p:nvPr>
        </p:nvPicPr>
        <p:blipFill>
          <a:blip r:embed="rId2" cstate="email">
            <a:extLst>
              <a:ext uri="{28A0092B-C50C-407E-A947-70E740481C1C}">
                <a14:useLocalDpi xmlns:a14="http://schemas.microsoft.com/office/drawing/2010/main" val="0"/>
              </a:ext>
            </a:extLst>
          </a:blip>
          <a:stretch>
            <a:fillRect/>
          </a:stretch>
        </p:blipFill>
        <p:spPr>
          <a:xfrm>
            <a:off x="2457450" y="1682948"/>
            <a:ext cx="2800350" cy="1571625"/>
          </a:xfrm>
        </p:spPr>
      </p:pic>
      <p:pic>
        <p:nvPicPr>
          <p:cNvPr id="6" name="Content Placeholder 5"/>
          <p:cNvPicPr>
            <a:picLocks noGrp="1" noChangeAspect="1"/>
          </p:cNvPicPr>
          <p:nvPr>
            <p:ph sz="quarter" idx="14"/>
          </p:nvPr>
        </p:nvPicPr>
        <p:blipFill>
          <a:blip r:embed="rId3" cstate="email">
            <a:extLst>
              <a:ext uri="{28A0092B-C50C-407E-A947-70E740481C1C}">
                <a14:useLocalDpi xmlns:a14="http://schemas.microsoft.com/office/drawing/2010/main" val="0"/>
              </a:ext>
            </a:extLst>
          </a:blip>
          <a:stretch>
            <a:fillRect/>
          </a:stretch>
        </p:blipFill>
        <p:spPr>
          <a:xfrm>
            <a:off x="6922294" y="1682948"/>
            <a:ext cx="2800350" cy="1571625"/>
          </a:xfrm>
        </p:spPr>
      </p:pic>
      <p:pic>
        <p:nvPicPr>
          <p:cNvPr id="9" name="Picture 8"/>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131928" y="1339876"/>
            <a:ext cx="9825010" cy="3278778"/>
          </a:xfrm>
          <a:prstGeom prst="rect">
            <a:avLst/>
          </a:prstGeom>
        </p:spPr>
      </p:pic>
      <p:sp>
        <p:nvSpPr>
          <p:cNvPr id="10" name="Isosceles Triangle 9"/>
          <p:cNvSpPr/>
          <p:nvPr/>
        </p:nvSpPr>
        <p:spPr>
          <a:xfrm>
            <a:off x="252707" y="5514398"/>
            <a:ext cx="1399591" cy="1343609"/>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11" name="Isosceles Triangle 10"/>
          <p:cNvSpPr/>
          <p:nvPr/>
        </p:nvSpPr>
        <p:spPr>
          <a:xfrm>
            <a:off x="252705" y="5878292"/>
            <a:ext cx="1203649" cy="979715"/>
          </a:xfrm>
          <a:prstGeom prst="triangle">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pic>
        <p:nvPicPr>
          <p:cNvPr id="13" name="Picture 2" descr="G:\Challenger\ensha2aat logo .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842191" y="209518"/>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G:\Challenger\companyprofile-1logo .png"/>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87159" b="22414"/>
          <a:stretch/>
        </p:blipFill>
        <p:spPr bwMode="auto">
          <a:xfrm>
            <a:off x="528612" y="239314"/>
            <a:ext cx="635303" cy="86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59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B307C5FE-8234-4BE2-AAFF-BEBBD872E2BC}"/>
              </a:ext>
            </a:extLst>
          </p:cNvPr>
          <p:cNvGraphicFramePr>
            <a:graphicFrameLocks noGrp="1"/>
          </p:cNvGraphicFramePr>
          <p:nvPr>
            <p:extLst>
              <p:ext uri="{D42A27DB-BD31-4B8C-83A1-F6EECF244321}">
                <p14:modId xmlns:p14="http://schemas.microsoft.com/office/powerpoint/2010/main" val="386863338"/>
              </p:ext>
            </p:extLst>
          </p:nvPr>
        </p:nvGraphicFramePr>
        <p:xfrm>
          <a:off x="2207491" y="434110"/>
          <a:ext cx="6751782" cy="762000"/>
        </p:xfrm>
        <a:graphic>
          <a:graphicData uri="http://schemas.openxmlformats.org/drawingml/2006/table">
            <a:tbl>
              <a:tblPr firstRow="1" bandRow="1">
                <a:tableStyleId>{5C22544A-7EE6-4342-B048-85BDC9FD1C3A}</a:tableStyleId>
              </a:tblPr>
              <a:tblGrid>
                <a:gridCol w="6751782">
                  <a:extLst>
                    <a:ext uri="{9D8B030D-6E8A-4147-A177-3AD203B41FA5}">
                      <a16:colId xmlns:a16="http://schemas.microsoft.com/office/drawing/2014/main" val="2203084288"/>
                    </a:ext>
                  </a:extLst>
                </a:gridCol>
              </a:tblGrid>
              <a:tr h="748146">
                <a:tc>
                  <a:txBody>
                    <a:bodyPr/>
                    <a:lstStyle/>
                    <a:p>
                      <a:pPr algn="ctr"/>
                      <a:r>
                        <a:rPr lang="ar-SA" sz="2400" dirty="0">
                          <a:solidFill>
                            <a:srgbClr val="0070C0"/>
                          </a:solidFill>
                        </a:rPr>
                        <a:t> مشروع فيلل سكنية خاصة </a:t>
                      </a:r>
                      <a:r>
                        <a:rPr lang="ar-SA" sz="1800" dirty="0">
                          <a:solidFill>
                            <a:srgbClr val="0070C0"/>
                          </a:solidFill>
                        </a:rPr>
                        <a:t>(بدون بدروم)</a:t>
                      </a:r>
                    </a:p>
                    <a:p>
                      <a:pPr algn="ctr"/>
                      <a:r>
                        <a:rPr lang="ar-SA" sz="2000" dirty="0">
                          <a:solidFill>
                            <a:srgbClr val="0070C0"/>
                          </a:solidFill>
                        </a:rPr>
                        <a:t>حي المحمدية جدة</a:t>
                      </a:r>
                      <a:endParaRPr lang="en-US" sz="2000" dirty="0">
                        <a:solidFill>
                          <a:srgbClr val="0070C0"/>
                        </a:solidFill>
                      </a:endParaRPr>
                    </a:p>
                  </a:txBody>
                  <a:tcPr>
                    <a:solidFill>
                      <a:schemeClr val="accent1">
                        <a:lumMod val="40000"/>
                        <a:lumOff val="60000"/>
                      </a:schemeClr>
                    </a:solidFill>
                  </a:tcPr>
                </a:tc>
                <a:extLst>
                  <a:ext uri="{0D108BD9-81ED-4DB2-BD59-A6C34878D82A}">
                    <a16:rowId xmlns:a16="http://schemas.microsoft.com/office/drawing/2014/main" val="3172381260"/>
                  </a:ext>
                </a:extLst>
              </a:tr>
            </a:tbl>
          </a:graphicData>
        </a:graphic>
      </p:graphicFrame>
      <p:pic>
        <p:nvPicPr>
          <p:cNvPr id="5" name="Picture 4">
            <a:extLst>
              <a:ext uri="{FF2B5EF4-FFF2-40B4-BE49-F238E27FC236}">
                <a16:creationId xmlns:a16="http://schemas.microsoft.com/office/drawing/2014/main" id="{D131CE96-AB5D-4536-BB9D-E97E9024E679}"/>
              </a:ext>
            </a:extLst>
          </p:cNvPr>
          <p:cNvPicPr>
            <a:picLocks noChangeAspect="1"/>
          </p:cNvPicPr>
          <p:nvPr/>
        </p:nvPicPr>
        <p:blipFill>
          <a:blip r:embed="rId2"/>
          <a:stretch>
            <a:fillRect/>
          </a:stretch>
        </p:blipFill>
        <p:spPr>
          <a:xfrm>
            <a:off x="371762" y="2623126"/>
            <a:ext cx="5816600" cy="3232727"/>
          </a:xfrm>
          <a:prstGeom prst="rect">
            <a:avLst/>
          </a:prstGeom>
        </p:spPr>
      </p:pic>
      <p:pic>
        <p:nvPicPr>
          <p:cNvPr id="7" name="Picture 6">
            <a:extLst>
              <a:ext uri="{FF2B5EF4-FFF2-40B4-BE49-F238E27FC236}">
                <a16:creationId xmlns:a16="http://schemas.microsoft.com/office/drawing/2014/main" id="{714EDD76-5844-4D7B-9C42-9365285E9496}"/>
              </a:ext>
            </a:extLst>
          </p:cNvPr>
          <p:cNvPicPr>
            <a:picLocks noChangeAspect="1"/>
          </p:cNvPicPr>
          <p:nvPr/>
        </p:nvPicPr>
        <p:blipFill>
          <a:blip r:embed="rId3"/>
          <a:stretch>
            <a:fillRect/>
          </a:stretch>
        </p:blipFill>
        <p:spPr>
          <a:xfrm>
            <a:off x="6391563" y="1819561"/>
            <a:ext cx="4156365" cy="4839855"/>
          </a:xfrm>
          <a:prstGeom prst="rect">
            <a:avLst/>
          </a:prstGeom>
        </p:spPr>
      </p:pic>
      <p:pic>
        <p:nvPicPr>
          <p:cNvPr id="8" name="Picture 2" descr="G:\Challenger\ensha2aat logo .png">
            <a:extLst>
              <a:ext uri="{FF2B5EF4-FFF2-40B4-BE49-F238E27FC236}">
                <a16:creationId xmlns:a16="http://schemas.microsoft.com/office/drawing/2014/main" id="{F97318EC-792A-4759-8D3C-74FA16EC3D5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0160035" y="449911"/>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G:\Challenger\companyprofile-1logo .png">
            <a:extLst>
              <a:ext uri="{FF2B5EF4-FFF2-40B4-BE49-F238E27FC236}">
                <a16:creationId xmlns:a16="http://schemas.microsoft.com/office/drawing/2014/main" id="{07931A45-BCA3-404C-BC22-85EC6E5BAF74}"/>
              </a:ext>
            </a:extLst>
          </p:cNvPr>
          <p:cNvPicPr>
            <a:picLocks noChangeAspect="1" noChangeArrowheads="1"/>
          </p:cNvPicPr>
          <p:nvPr/>
        </p:nvPicPr>
        <p:blipFill rotWithShape="1">
          <a:blip r:embed="rId5" cstate="email">
            <a:extLst>
              <a:ext uri="{28A0092B-C50C-407E-A947-70E740481C1C}">
                <a14:useLocalDpi xmlns:a14="http://schemas.microsoft.com/office/drawing/2010/main" val="0"/>
              </a:ext>
            </a:extLst>
          </a:blip>
          <a:srcRect r="87159" b="22414"/>
          <a:stretch/>
        </p:blipFill>
        <p:spPr bwMode="auto">
          <a:xfrm>
            <a:off x="683450" y="449911"/>
            <a:ext cx="635303" cy="86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8927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p:cNvGraphicFramePr>
            <a:graphicFrameLocks noChangeAspect="1"/>
          </p:cNvGraphicFramePr>
          <p:nvPr>
            <p:extLst>
              <p:ext uri="{D42A27DB-BD31-4B8C-83A1-F6EECF244321}">
                <p14:modId xmlns:p14="http://schemas.microsoft.com/office/powerpoint/2010/main" val="3480120582"/>
              </p:ext>
            </p:extLst>
          </p:nvPr>
        </p:nvGraphicFramePr>
        <p:xfrm>
          <a:off x="0" y="965200"/>
          <a:ext cx="12329699" cy="4535488"/>
        </p:xfrm>
        <a:graphic>
          <a:graphicData uri="http://schemas.openxmlformats.org/presentationml/2006/ole">
            <mc:AlternateContent xmlns:mc="http://schemas.openxmlformats.org/markup-compatibility/2006">
              <mc:Choice xmlns:v="urn:schemas-microsoft-com:vml" Requires="v">
                <p:oleObj spid="_x0000_s1033" name="Worksheet" r:id="rId3" imgW="10026646" imgH="3689411" progId="Excel.Sheet.12">
                  <p:embed/>
                </p:oleObj>
              </mc:Choice>
              <mc:Fallback>
                <p:oleObj name="Worksheet" r:id="rId3" imgW="10026646" imgH="3689411" progId="Excel.Sheet.12">
                  <p:embed/>
                  <p:pic>
                    <p:nvPicPr>
                      <p:cNvPr id="10" name="Object 9"/>
                      <p:cNvPicPr/>
                      <p:nvPr/>
                    </p:nvPicPr>
                    <p:blipFill>
                      <a:blip r:embed="rId4"/>
                      <a:stretch>
                        <a:fillRect/>
                      </a:stretch>
                    </p:blipFill>
                    <p:spPr>
                      <a:xfrm>
                        <a:off x="0" y="965200"/>
                        <a:ext cx="12329699" cy="4535488"/>
                      </a:xfrm>
                      <a:prstGeom prst="rect">
                        <a:avLst/>
                      </a:prstGeom>
                    </p:spPr>
                  </p:pic>
                </p:oleObj>
              </mc:Fallback>
            </mc:AlternateContent>
          </a:graphicData>
        </a:graphic>
      </p:graphicFrame>
      <p:sp>
        <p:nvSpPr>
          <p:cNvPr id="11" name="Rectangle 10"/>
          <p:cNvSpPr/>
          <p:nvPr/>
        </p:nvSpPr>
        <p:spPr>
          <a:xfrm>
            <a:off x="2838450" y="5259388"/>
            <a:ext cx="552450" cy="2413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600450" y="5054600"/>
            <a:ext cx="2622550" cy="2413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587750" y="4826000"/>
            <a:ext cx="330200" cy="228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349750" y="4845050"/>
            <a:ext cx="355600" cy="2095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099050" y="4827905"/>
            <a:ext cx="355600" cy="23749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842000" y="4827905"/>
            <a:ext cx="381000" cy="23749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349750" y="4610100"/>
            <a:ext cx="355600" cy="2095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235700" y="4584898"/>
            <a:ext cx="374650" cy="2286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223000" y="4356298"/>
            <a:ext cx="374650" cy="25380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527550" y="4356298"/>
            <a:ext cx="412750" cy="25380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597650" y="4134048"/>
            <a:ext cx="730250" cy="2222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340600" y="3922712"/>
            <a:ext cx="393700" cy="236538"/>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6959600" y="3695700"/>
            <a:ext cx="381000" cy="227012"/>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0356850" y="3447473"/>
            <a:ext cx="355600" cy="2222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9969500" y="4137368"/>
            <a:ext cx="1123950" cy="222250"/>
          </a:xfrm>
          <a:prstGeom prst="rect">
            <a:avLst/>
          </a:prstGeom>
          <a:solidFill>
            <a:schemeClr val="bg2"/>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0337800" y="1441450"/>
            <a:ext cx="755650" cy="2159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829800" y="1657350"/>
            <a:ext cx="882650" cy="2349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601200" y="1892300"/>
            <a:ext cx="1111250" cy="2222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0191750" y="2114550"/>
            <a:ext cx="577850" cy="2349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9785350" y="2349500"/>
            <a:ext cx="660400" cy="2159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969500" y="2565400"/>
            <a:ext cx="1123950" cy="2222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0096500" y="2787650"/>
            <a:ext cx="520700" cy="2349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260176" y="3022600"/>
            <a:ext cx="247650" cy="21590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539576" y="3232727"/>
            <a:ext cx="228600" cy="240723"/>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2" descr="G:\Challenger\ensha2aat logo .png">
            <a:extLst>
              <a:ext uri="{FF2B5EF4-FFF2-40B4-BE49-F238E27FC236}">
                <a16:creationId xmlns:a16="http://schemas.microsoft.com/office/drawing/2014/main" id="{949B7B05-D998-4EC6-B986-D9A228E69A7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617200" y="105194"/>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G:\Challenger\companyprofile-1logo .png">
            <a:extLst>
              <a:ext uri="{FF2B5EF4-FFF2-40B4-BE49-F238E27FC236}">
                <a16:creationId xmlns:a16="http://schemas.microsoft.com/office/drawing/2014/main" id="{5485FCB9-40A0-408E-B202-4BACE5961420}"/>
              </a:ext>
            </a:extLst>
          </p:cNvPr>
          <p:cNvPicPr>
            <a:picLocks noChangeAspect="1" noChangeArrowheads="1"/>
          </p:cNvPicPr>
          <p:nvPr/>
        </p:nvPicPr>
        <p:blipFill rotWithShape="1">
          <a:blip r:embed="rId6" cstate="email">
            <a:extLst>
              <a:ext uri="{28A0092B-C50C-407E-A947-70E740481C1C}">
                <a14:useLocalDpi xmlns:a14="http://schemas.microsoft.com/office/drawing/2010/main" val="0"/>
              </a:ext>
            </a:extLst>
          </a:blip>
          <a:srcRect r="87159" b="22414"/>
          <a:stretch/>
        </p:blipFill>
        <p:spPr bwMode="auto">
          <a:xfrm>
            <a:off x="831232" y="105194"/>
            <a:ext cx="635303" cy="8600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77AA25CE-06F2-4CF9-8ADE-EA238992BD77}"/>
              </a:ext>
            </a:extLst>
          </p:cNvPr>
          <p:cNvGraphicFramePr>
            <a:graphicFrameLocks noGrp="1"/>
          </p:cNvGraphicFramePr>
          <p:nvPr>
            <p:extLst>
              <p:ext uri="{D42A27DB-BD31-4B8C-83A1-F6EECF244321}">
                <p14:modId xmlns:p14="http://schemas.microsoft.com/office/powerpoint/2010/main" val="752769"/>
              </p:ext>
            </p:extLst>
          </p:nvPr>
        </p:nvGraphicFramePr>
        <p:xfrm>
          <a:off x="3600450" y="369115"/>
          <a:ext cx="5266459" cy="495241"/>
        </p:xfrm>
        <a:graphic>
          <a:graphicData uri="http://schemas.openxmlformats.org/drawingml/2006/table">
            <a:tbl>
              <a:tblPr firstRow="1" bandRow="1">
                <a:tableStyleId>{5C22544A-7EE6-4342-B048-85BDC9FD1C3A}</a:tableStyleId>
              </a:tblPr>
              <a:tblGrid>
                <a:gridCol w="5266459">
                  <a:extLst>
                    <a:ext uri="{9D8B030D-6E8A-4147-A177-3AD203B41FA5}">
                      <a16:colId xmlns:a16="http://schemas.microsoft.com/office/drawing/2014/main" val="2088567919"/>
                    </a:ext>
                  </a:extLst>
                </a:gridCol>
              </a:tblGrid>
              <a:tr h="495241">
                <a:tc>
                  <a:txBody>
                    <a:bodyPr/>
                    <a:lstStyle/>
                    <a:p>
                      <a:pPr algn="ctr"/>
                      <a:r>
                        <a:rPr lang="ar-SA" sz="1400" dirty="0">
                          <a:solidFill>
                            <a:sysClr val="windowText" lastClr="000000"/>
                          </a:solidFill>
                        </a:rPr>
                        <a:t>الجدول الزمني لفيلل المحمدية جدة</a:t>
                      </a:r>
                      <a:endParaRPr lang="en-US" sz="1400" dirty="0">
                        <a:solidFill>
                          <a:sysClr val="windowText" lastClr="000000"/>
                        </a:solidFill>
                      </a:endParaRPr>
                    </a:p>
                  </a:txBody>
                  <a:tcPr>
                    <a:solidFill>
                      <a:schemeClr val="accent2">
                        <a:lumMod val="20000"/>
                        <a:lumOff val="80000"/>
                      </a:schemeClr>
                    </a:solidFill>
                  </a:tcPr>
                </a:tc>
                <a:extLst>
                  <a:ext uri="{0D108BD9-81ED-4DB2-BD59-A6C34878D82A}">
                    <a16:rowId xmlns:a16="http://schemas.microsoft.com/office/drawing/2014/main" val="1518054099"/>
                  </a:ext>
                </a:extLst>
              </a:tr>
            </a:tbl>
          </a:graphicData>
        </a:graphic>
      </p:graphicFrame>
      <p:sp>
        <p:nvSpPr>
          <p:cNvPr id="37" name="Rectangle 36">
            <a:extLst>
              <a:ext uri="{FF2B5EF4-FFF2-40B4-BE49-F238E27FC236}">
                <a16:creationId xmlns:a16="http://schemas.microsoft.com/office/drawing/2014/main" id="{267744E6-F17F-40C3-A0FB-7974B5969B63}"/>
              </a:ext>
            </a:extLst>
          </p:cNvPr>
          <p:cNvSpPr/>
          <p:nvPr/>
        </p:nvSpPr>
        <p:spPr>
          <a:xfrm>
            <a:off x="9969500" y="4150447"/>
            <a:ext cx="1123950" cy="222250"/>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88754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3d veiw\with ppl\hotel_studio corridor.jpg"/>
          <p:cNvPicPr>
            <a:picLocks noChangeAspect="1" noChangeArrowheads="1"/>
          </p:cNvPicPr>
          <p:nvPr/>
        </p:nvPicPr>
        <p:blipFill>
          <a:blip r:embed="rId2" cstate="print"/>
          <a:srcRect/>
          <a:stretch>
            <a:fillRect/>
          </a:stretch>
        </p:blipFill>
        <p:spPr bwMode="auto">
          <a:xfrm>
            <a:off x="7748443" y="4879975"/>
            <a:ext cx="3030428" cy="1781018"/>
          </a:xfrm>
          <a:prstGeom prst="rect">
            <a:avLst/>
          </a:prstGeom>
          <a:noFill/>
        </p:spPr>
      </p:pic>
      <p:pic>
        <p:nvPicPr>
          <p:cNvPr id="4101" name="Picture 5" descr="F:\3d veiw\with ppl\lobbbbhy.jpg"/>
          <p:cNvPicPr>
            <a:picLocks noChangeAspect="1" noChangeArrowheads="1"/>
          </p:cNvPicPr>
          <p:nvPr/>
        </p:nvPicPr>
        <p:blipFill>
          <a:blip r:embed="rId3" cstate="print"/>
          <a:srcRect/>
          <a:stretch>
            <a:fillRect/>
          </a:stretch>
        </p:blipFill>
        <p:spPr bwMode="auto">
          <a:xfrm>
            <a:off x="695764" y="4930813"/>
            <a:ext cx="3534863" cy="1726307"/>
          </a:xfrm>
          <a:prstGeom prst="rect">
            <a:avLst/>
          </a:prstGeom>
          <a:noFill/>
        </p:spPr>
      </p:pic>
      <p:pic>
        <p:nvPicPr>
          <p:cNvPr id="4102" name="Picture 6" descr="F:\3d veiw\with ppl\lobby ppl.jpg"/>
          <p:cNvPicPr>
            <a:picLocks noChangeAspect="1" noChangeArrowheads="1"/>
          </p:cNvPicPr>
          <p:nvPr/>
        </p:nvPicPr>
        <p:blipFill>
          <a:blip r:embed="rId4" cstate="print"/>
          <a:srcRect/>
          <a:stretch>
            <a:fillRect/>
          </a:stretch>
        </p:blipFill>
        <p:spPr bwMode="auto">
          <a:xfrm flipH="1">
            <a:off x="695761" y="824950"/>
            <a:ext cx="5400239" cy="3865586"/>
          </a:xfrm>
          <a:prstGeom prst="rect">
            <a:avLst/>
          </a:prstGeom>
          <a:noFill/>
        </p:spPr>
      </p:pic>
      <p:pic>
        <p:nvPicPr>
          <p:cNvPr id="4103" name="Picture 7" descr="F:\3d veiw\with ppl\alone.jpg"/>
          <p:cNvPicPr>
            <a:picLocks noChangeAspect="1" noChangeArrowheads="1"/>
          </p:cNvPicPr>
          <p:nvPr/>
        </p:nvPicPr>
        <p:blipFill>
          <a:blip r:embed="rId5" cstate="print"/>
          <a:srcRect/>
          <a:stretch>
            <a:fillRect/>
          </a:stretch>
        </p:blipFill>
        <p:spPr bwMode="auto">
          <a:xfrm>
            <a:off x="4522270" y="4930813"/>
            <a:ext cx="2937331" cy="1726307"/>
          </a:xfrm>
          <a:prstGeom prst="rect">
            <a:avLst/>
          </a:prstGeom>
          <a:noFill/>
        </p:spPr>
      </p:pic>
      <p:cxnSp>
        <p:nvCxnSpPr>
          <p:cNvPr id="10" name="Straight Connector 9"/>
          <p:cNvCxnSpPr/>
          <p:nvPr/>
        </p:nvCxnSpPr>
        <p:spPr>
          <a:xfrm>
            <a:off x="7034053" y="2652585"/>
            <a:ext cx="4282922" cy="1588"/>
          </a:xfrm>
          <a:prstGeom prst="line">
            <a:avLst/>
          </a:prstGeom>
        </p:spPr>
        <p:style>
          <a:lnRef idx="2">
            <a:schemeClr val="accent2"/>
          </a:lnRef>
          <a:fillRef idx="0">
            <a:schemeClr val="accent2"/>
          </a:fillRef>
          <a:effectRef idx="1">
            <a:schemeClr val="accent2"/>
          </a:effectRef>
          <a:fontRef idx="minor">
            <a:schemeClr val="tx1"/>
          </a:fontRef>
        </p:style>
      </p:cxnSp>
      <p:sp>
        <p:nvSpPr>
          <p:cNvPr id="11" name="TextBox 10"/>
          <p:cNvSpPr txBox="1"/>
          <p:nvPr/>
        </p:nvSpPr>
        <p:spPr>
          <a:xfrm>
            <a:off x="7450013" y="2842791"/>
            <a:ext cx="3499401" cy="276954"/>
          </a:xfrm>
          <a:prstGeom prst="rect">
            <a:avLst/>
          </a:prstGeom>
          <a:noFill/>
        </p:spPr>
        <p:txBody>
          <a:bodyPr wrap="square" lIns="68534" tIns="34268" rIns="68534" bIns="34268" rtlCol="0">
            <a:spAutoFit/>
          </a:bodyPr>
          <a:lstStyle/>
          <a:p>
            <a:r>
              <a:rPr lang="en-US" sz="1350" b="1" dirty="0">
                <a:solidFill>
                  <a:schemeClr val="tx1">
                    <a:lumMod val="75000"/>
                    <a:lumOff val="25000"/>
                  </a:schemeClr>
                </a:solidFill>
              </a:rPr>
              <a:t>Interior design </a:t>
            </a:r>
          </a:p>
        </p:txBody>
      </p:sp>
      <p:sp>
        <p:nvSpPr>
          <p:cNvPr id="12" name="TextBox 11"/>
          <p:cNvSpPr txBox="1"/>
          <p:nvPr/>
        </p:nvSpPr>
        <p:spPr>
          <a:xfrm>
            <a:off x="7034053" y="1985266"/>
            <a:ext cx="4282922" cy="276954"/>
          </a:xfrm>
          <a:prstGeom prst="rect">
            <a:avLst/>
          </a:prstGeom>
          <a:noFill/>
        </p:spPr>
        <p:txBody>
          <a:bodyPr wrap="square" lIns="68534" tIns="34268" rIns="68534" bIns="34268" rtlCol="0">
            <a:spAutoFit/>
          </a:bodyPr>
          <a:lstStyle/>
          <a:p>
            <a:r>
              <a:rPr lang="en-US" sz="1350" dirty="0">
                <a:solidFill>
                  <a:schemeClr val="tx1">
                    <a:lumMod val="75000"/>
                    <a:lumOff val="25000"/>
                  </a:schemeClr>
                </a:solidFill>
              </a:rPr>
              <a:t>“JEDDAH”-hotel  </a:t>
            </a:r>
          </a:p>
        </p:txBody>
      </p:sp>
      <p:sp>
        <p:nvSpPr>
          <p:cNvPr id="14" name="TextBox 13"/>
          <p:cNvSpPr txBox="1"/>
          <p:nvPr/>
        </p:nvSpPr>
        <p:spPr>
          <a:xfrm>
            <a:off x="7034053" y="2292252"/>
            <a:ext cx="3744818" cy="276954"/>
          </a:xfrm>
          <a:prstGeom prst="rect">
            <a:avLst/>
          </a:prstGeom>
          <a:noFill/>
        </p:spPr>
        <p:txBody>
          <a:bodyPr wrap="square" lIns="68534" tIns="34268" rIns="68534" bIns="34268" rtlCol="0">
            <a:spAutoFit/>
          </a:bodyPr>
          <a:lstStyle/>
          <a:p>
            <a:r>
              <a:rPr lang="en-US" sz="1350" dirty="0">
                <a:solidFill>
                  <a:schemeClr val="tx1">
                    <a:lumMod val="75000"/>
                    <a:lumOff val="25000"/>
                  </a:schemeClr>
                </a:solidFill>
              </a:rPr>
              <a:t>Jeddah king Abdul-Aziz road  </a:t>
            </a:r>
          </a:p>
        </p:txBody>
      </p:sp>
      <p:sp>
        <p:nvSpPr>
          <p:cNvPr id="13" name="Isosceles Triangle 12"/>
          <p:cNvSpPr/>
          <p:nvPr/>
        </p:nvSpPr>
        <p:spPr>
          <a:xfrm>
            <a:off x="252706" y="6065019"/>
            <a:ext cx="764301" cy="792982"/>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15" name="Isosceles Triangle 14"/>
          <p:cNvSpPr/>
          <p:nvPr/>
        </p:nvSpPr>
        <p:spPr>
          <a:xfrm>
            <a:off x="252708" y="6279787"/>
            <a:ext cx="657299" cy="578216"/>
          </a:xfrm>
          <a:prstGeom prst="triangle">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2" name="TextBox 1"/>
          <p:cNvSpPr txBox="1"/>
          <p:nvPr/>
        </p:nvSpPr>
        <p:spPr>
          <a:xfrm>
            <a:off x="8419827" y="1339233"/>
            <a:ext cx="3261049" cy="438537"/>
          </a:xfrm>
          <a:prstGeom prst="rect">
            <a:avLst/>
          </a:prstGeom>
          <a:noFill/>
        </p:spPr>
        <p:txBody>
          <a:bodyPr wrap="square" lIns="68534" tIns="34268" rIns="68534" bIns="34268" rtlCol="0">
            <a:spAutoFit/>
          </a:bodyPr>
          <a:lstStyle/>
          <a:p>
            <a:pPr algn="r"/>
            <a:r>
              <a:rPr lang="x-none" sz="2400" b="1" dirty="0">
                <a:solidFill>
                  <a:schemeClr val="tx1">
                    <a:lumMod val="75000"/>
                    <a:lumOff val="25000"/>
                  </a:schemeClr>
                </a:solidFill>
              </a:rPr>
              <a:t>فندق جدة </a:t>
            </a:r>
            <a:endParaRPr lang="en-US" sz="2400" b="1" dirty="0">
              <a:solidFill>
                <a:schemeClr val="tx1">
                  <a:lumMod val="75000"/>
                  <a:lumOff val="25000"/>
                </a:schemeClr>
              </a:solidFill>
            </a:endParaRPr>
          </a:p>
        </p:txBody>
      </p:sp>
      <p:sp>
        <p:nvSpPr>
          <p:cNvPr id="3" name="TextBox 2"/>
          <p:cNvSpPr txBox="1"/>
          <p:nvPr/>
        </p:nvSpPr>
        <p:spPr>
          <a:xfrm>
            <a:off x="8893709" y="1742956"/>
            <a:ext cx="2774407" cy="276954"/>
          </a:xfrm>
          <a:prstGeom prst="rect">
            <a:avLst/>
          </a:prstGeom>
          <a:noFill/>
        </p:spPr>
        <p:txBody>
          <a:bodyPr wrap="square" lIns="68534" tIns="34268" rIns="68534" bIns="34268" rtlCol="0">
            <a:spAutoFit/>
          </a:bodyPr>
          <a:lstStyle/>
          <a:p>
            <a:pPr algn="r"/>
            <a:r>
              <a:rPr lang="x-none" sz="1350" b="1" dirty="0">
                <a:solidFill>
                  <a:schemeClr val="tx1">
                    <a:lumMod val="75000"/>
                    <a:lumOff val="25000"/>
                  </a:schemeClr>
                </a:solidFill>
              </a:rPr>
              <a:t>جدة- طريق الملك عبد العزيز </a:t>
            </a:r>
            <a:endParaRPr lang="en-US" sz="1350" b="1" dirty="0">
              <a:solidFill>
                <a:schemeClr val="tx1">
                  <a:lumMod val="75000"/>
                  <a:lumOff val="25000"/>
                </a:schemeClr>
              </a:solidFill>
            </a:endParaRPr>
          </a:p>
        </p:txBody>
      </p:sp>
      <p:pic>
        <p:nvPicPr>
          <p:cNvPr id="17" name="Picture 2" descr="G:\Challenger\ensha2aat logo .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801544" y="114800"/>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G:\Challenger\companyprofile-1logo .png"/>
          <p:cNvPicPr>
            <a:picLocks noChangeAspect="1" noChangeArrowheads="1"/>
          </p:cNvPicPr>
          <p:nvPr/>
        </p:nvPicPr>
        <p:blipFill rotWithShape="1">
          <a:blip r:embed="rId7" cstate="email">
            <a:extLst>
              <a:ext uri="{28A0092B-C50C-407E-A947-70E740481C1C}">
                <a14:useLocalDpi xmlns:a14="http://schemas.microsoft.com/office/drawing/2010/main" val="0"/>
              </a:ext>
            </a:extLst>
          </a:blip>
          <a:srcRect r="87159" b="22414"/>
          <a:stretch/>
        </p:blipFill>
        <p:spPr bwMode="auto">
          <a:xfrm>
            <a:off x="555620" y="163813"/>
            <a:ext cx="764300" cy="66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7162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_4634.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385200" y="261244"/>
            <a:ext cx="10474036" cy="6068291"/>
          </a:xfrm>
          <a:prstGeom prst="rect">
            <a:avLst/>
          </a:prstGeom>
        </p:spPr>
      </p:pic>
    </p:spTree>
    <p:extLst>
      <p:ext uri="{BB962C8B-B14F-4D97-AF65-F5344CB8AC3E}">
        <p14:creationId xmlns:p14="http://schemas.microsoft.com/office/powerpoint/2010/main" val="13940909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ullSizeRender.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3173971" y="0"/>
            <a:ext cx="5991011" cy="6858000"/>
          </a:xfrm>
          <a:prstGeom prst="rect">
            <a:avLst/>
          </a:prstGeom>
        </p:spPr>
      </p:pic>
      <p:pic>
        <p:nvPicPr>
          <p:cNvPr id="6" name="Picture 2" descr="G:\Challenger\ensha2aat logo .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2191" y="209518"/>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Challenger\companyprofile-1logo .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87159" b="22414"/>
          <a:stretch/>
        </p:blipFill>
        <p:spPr bwMode="auto">
          <a:xfrm>
            <a:off x="528612" y="239314"/>
            <a:ext cx="635303" cy="86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33786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an0017-1.jp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rot="5400000">
            <a:off x="2649330" y="-251459"/>
            <a:ext cx="5120528" cy="7629807"/>
          </a:xfrm>
          <a:prstGeom prst="rect">
            <a:avLst/>
          </a:prstGeom>
        </p:spPr>
      </p:pic>
      <p:pic>
        <p:nvPicPr>
          <p:cNvPr id="6" name="Picture 2" descr="G:\Challenger\ensha2aat logo .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2191" y="209518"/>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Challenger\companyprofile-1logo .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87159" b="22414"/>
          <a:stretch/>
        </p:blipFill>
        <p:spPr bwMode="auto">
          <a:xfrm>
            <a:off x="528612" y="239314"/>
            <a:ext cx="635303" cy="86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8013982"/>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ell\Desktop\Scan0017-2.jpg"/>
          <p:cNvPicPr>
            <a:picLocks noChangeAspect="1" noChangeArrowheads="1"/>
          </p:cNvPicPr>
          <p:nvPr/>
        </p:nvPicPr>
        <p:blipFill>
          <a:blip r:embed="rId2" cstate="print"/>
          <a:srcRect/>
          <a:stretch>
            <a:fillRect/>
          </a:stretch>
        </p:blipFill>
        <p:spPr bwMode="auto">
          <a:xfrm rot="5400000">
            <a:off x="2487061" y="-422256"/>
            <a:ext cx="6224448" cy="7744169"/>
          </a:xfrm>
          <a:prstGeom prst="rect">
            <a:avLst/>
          </a:prstGeom>
          <a:noFill/>
        </p:spPr>
      </p:pic>
      <p:pic>
        <p:nvPicPr>
          <p:cNvPr id="6" name="Picture 2" descr="G:\Challenger\ensha2aat logo .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2191" y="209518"/>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Challenger\companyprofile-1logo .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87159" b="22414"/>
          <a:stretch/>
        </p:blipFill>
        <p:spPr bwMode="auto">
          <a:xfrm>
            <a:off x="528612" y="239314"/>
            <a:ext cx="635303" cy="86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63888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ell\Desktop\Scan0018.jpg"/>
          <p:cNvPicPr>
            <a:picLocks noChangeAspect="1" noChangeArrowheads="1"/>
          </p:cNvPicPr>
          <p:nvPr/>
        </p:nvPicPr>
        <p:blipFill>
          <a:blip r:embed="rId2" cstate="print"/>
          <a:srcRect/>
          <a:stretch>
            <a:fillRect/>
          </a:stretch>
        </p:blipFill>
        <p:spPr bwMode="auto">
          <a:xfrm rot="5400000">
            <a:off x="2539414" y="-661375"/>
            <a:ext cx="6186868" cy="8180749"/>
          </a:xfrm>
          <a:prstGeom prst="rect">
            <a:avLst/>
          </a:prstGeom>
          <a:noFill/>
        </p:spPr>
      </p:pic>
      <p:pic>
        <p:nvPicPr>
          <p:cNvPr id="6" name="Picture 2" descr="G:\Challenger\ensha2aat logo .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2191" y="209518"/>
            <a:ext cx="1030863" cy="7591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G:\Challenger\companyprofile-1logo .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87159" b="22414"/>
          <a:stretch/>
        </p:blipFill>
        <p:spPr bwMode="auto">
          <a:xfrm>
            <a:off x="528612" y="239314"/>
            <a:ext cx="635303" cy="86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1028495"/>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545" y="131368"/>
            <a:ext cx="10086884" cy="1162050"/>
          </a:xfrm>
        </p:spPr>
        <p:txBody>
          <a:bodyPr>
            <a:normAutofit/>
          </a:bodyPr>
          <a:lstStyle/>
          <a:p>
            <a:pPr algn="ctr"/>
            <a:r>
              <a:rPr lang="x-none" sz="2625" dirty="0">
                <a:solidFill>
                  <a:schemeClr val="tx1">
                    <a:lumMod val="75000"/>
                    <a:lumOff val="25000"/>
                  </a:schemeClr>
                </a:solidFill>
                <a:latin typeface="Microsoft Sans Serif" panose="020B0604020202020204" pitchFamily="34" charset="0"/>
                <a:cs typeface="Microsoft Sans Serif" panose="020B0604020202020204" pitchFamily="34" charset="0"/>
              </a:rPr>
              <a:t>نحن رواد في تقديم الخدمات المتكاملة</a:t>
            </a:r>
            <a:r>
              <a:rPr lang="x-none" sz="3000" dirty="0">
                <a:solidFill>
                  <a:schemeClr val="tx1">
                    <a:lumMod val="75000"/>
                    <a:lumOff val="25000"/>
                  </a:schemeClr>
                </a:solidFill>
                <a:latin typeface="Microsoft Sans Serif" panose="020B0604020202020204" pitchFamily="34" charset="0"/>
                <a:cs typeface="Microsoft Sans Serif" panose="020B0604020202020204" pitchFamily="34" charset="0"/>
              </a:rPr>
              <a:t>  </a:t>
            </a:r>
            <a:endParaRPr lang="en-US" sz="3000" dirty="0">
              <a:solidFill>
                <a:schemeClr val="tx1">
                  <a:lumMod val="75000"/>
                  <a:lumOff val="25000"/>
                </a:schemeClr>
              </a:solidFill>
              <a:latin typeface="Microsoft Sans Serif" panose="020B0604020202020204" pitchFamily="34" charset="0"/>
              <a:cs typeface="Microsoft Sans Serif" panose="020B0604020202020204" pitchFamily="34" charset="0"/>
            </a:endParaRPr>
          </a:p>
        </p:txBody>
      </p:sp>
      <p:sp>
        <p:nvSpPr>
          <p:cNvPr id="3" name="Text Placeholder 2"/>
          <p:cNvSpPr>
            <a:spLocks noGrp="1"/>
          </p:cNvSpPr>
          <p:nvPr>
            <p:ph type="body" sz="half" idx="2"/>
          </p:nvPr>
        </p:nvSpPr>
        <p:spPr>
          <a:xfrm>
            <a:off x="1404546" y="1528519"/>
            <a:ext cx="10086884" cy="522098"/>
          </a:xfrm>
        </p:spPr>
        <p:txBody>
          <a:bodyPr>
            <a:noAutofit/>
          </a:bodyPr>
          <a:lstStyle/>
          <a:p>
            <a:pPr algn="ctr"/>
            <a:r>
              <a:rPr lang="x-none" sz="2100" b="1" dirty="0">
                <a:solidFill>
                  <a:schemeClr val="tx1">
                    <a:lumMod val="75000"/>
                    <a:lumOff val="25000"/>
                  </a:schemeClr>
                </a:solidFill>
                <a:latin typeface="UniversalMath1 BT" panose="05050102010205020602" pitchFamily="18" charset="2"/>
                <a:cs typeface="Microsoft Sans Serif" panose="020B0604020202020204" pitchFamily="34" charset="0"/>
              </a:rPr>
              <a:t>أنجازاتنا تتحدث عنا </a:t>
            </a:r>
            <a:endParaRPr lang="en-US" sz="2100" b="1" dirty="0">
              <a:solidFill>
                <a:schemeClr val="tx1">
                  <a:lumMod val="75000"/>
                  <a:lumOff val="25000"/>
                </a:schemeClr>
              </a:solidFill>
              <a:latin typeface="UniversalMath1 BT" panose="05050102010205020602" pitchFamily="18" charset="2"/>
              <a:cs typeface="Microsoft Sans Serif" panose="020B0604020202020204" pitchFamily="34" charset="0"/>
            </a:endParaRPr>
          </a:p>
        </p:txBody>
      </p:sp>
      <p:sp>
        <p:nvSpPr>
          <p:cNvPr id="15" name="Isosceles Triangle 14"/>
          <p:cNvSpPr/>
          <p:nvPr/>
        </p:nvSpPr>
        <p:spPr>
          <a:xfrm rot="5400000">
            <a:off x="263748" y="22548"/>
            <a:ext cx="1386997" cy="1367097"/>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16" name="Isosceles Triangle 15"/>
          <p:cNvSpPr/>
          <p:nvPr/>
        </p:nvSpPr>
        <p:spPr>
          <a:xfrm rot="5400000">
            <a:off x="519108" y="333075"/>
            <a:ext cx="1399592" cy="1203649"/>
          </a:xfrm>
          <a:prstGeom prst="triangle">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17" name="Isosceles Triangle 16"/>
          <p:cNvSpPr/>
          <p:nvPr/>
        </p:nvSpPr>
        <p:spPr>
          <a:xfrm rot="5147118">
            <a:off x="10791633" y="5128036"/>
            <a:ext cx="1399592" cy="1525556"/>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18" name="Isosceles Triangle 17"/>
          <p:cNvSpPr/>
          <p:nvPr/>
        </p:nvSpPr>
        <p:spPr>
          <a:xfrm rot="5243065">
            <a:off x="11017204" y="5456700"/>
            <a:ext cx="1245751" cy="1238875"/>
          </a:xfrm>
          <a:prstGeom prst="triangle">
            <a:avLst>
              <a:gd name="adj" fmla="val 0"/>
            </a:avLst>
          </a:prstGeom>
          <a:solidFill>
            <a:schemeClr val="bg1">
              <a:alpha val="83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pic>
        <p:nvPicPr>
          <p:cNvPr id="12" name="Picture 2" descr="G:\Challenger\Untitled-3.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3663146" y="2267752"/>
            <a:ext cx="4863346" cy="102956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G:\Challenger\companyprofile-1logo .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79549" y="3659472"/>
            <a:ext cx="4194419" cy="93972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Challenger\شركة المقاولات العربية.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208459" y="4580966"/>
            <a:ext cx="8136613" cy="1691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589875"/>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78261" y="868433"/>
            <a:ext cx="9905610" cy="2008198"/>
          </a:xfrm>
          <a:prstGeom prst="rect">
            <a:avLst/>
          </a:prstGeom>
        </p:spPr>
        <p:txBody>
          <a:bodyPr wrap="square" lIns="68534" tIns="34268" rIns="68534" bIns="34268">
            <a:spAutoFit/>
          </a:bodyPr>
          <a:lstStyle/>
          <a:p>
            <a:pPr algn="r">
              <a:buNone/>
            </a:pPr>
            <a:r>
              <a:rPr lang="ar-SA" sz="2100" b="1" dirty="0">
                <a:solidFill>
                  <a:schemeClr val="tx1">
                    <a:lumMod val="75000"/>
                    <a:lumOff val="25000"/>
                  </a:schemeClr>
                </a:solidFill>
              </a:rPr>
              <a:t>حيث أنها تقدم المساعدة الفنية والتصميم الكامل  فضلا عن المعلومات التفصيلية لدعم المشاريع </a:t>
            </a:r>
          </a:p>
          <a:p>
            <a:pPr algn="r">
              <a:buNone/>
            </a:pPr>
            <a:r>
              <a:rPr lang="ar-SA" sz="2100" b="1" dirty="0">
                <a:solidFill>
                  <a:schemeClr val="tx1">
                    <a:lumMod val="75000"/>
                    <a:lumOff val="25000"/>
                  </a:schemeClr>
                </a:solidFill>
              </a:rPr>
              <a:t>نظرا لتقديمها مساعدات قيمة للاستشاري أو المهندسين المعماريين ومهندسين الديكور في عملية التصميم</a:t>
            </a:r>
          </a:p>
          <a:p>
            <a:pPr algn="r">
              <a:buNone/>
            </a:pPr>
            <a:r>
              <a:rPr lang="ar-SA" sz="2100" b="1" dirty="0">
                <a:solidFill>
                  <a:schemeClr val="tx1">
                    <a:lumMod val="75000"/>
                    <a:lumOff val="25000"/>
                  </a:schemeClr>
                </a:solidFill>
              </a:rPr>
              <a:t>كما ان خبرة مهندسينا في التنفيذ وخدمات الصيانة والمدعومة بخبرتنا الداخلية  في التصميم وادارة المشاريع تتم  من قبل فريق مهندسينا المتخصصين</a:t>
            </a:r>
            <a:endParaRPr lang="en-US" sz="2100" b="1" dirty="0"/>
          </a:p>
        </p:txBody>
      </p:sp>
      <p:cxnSp>
        <p:nvCxnSpPr>
          <p:cNvPr id="8" name="Straight Connector 7"/>
          <p:cNvCxnSpPr/>
          <p:nvPr/>
        </p:nvCxnSpPr>
        <p:spPr>
          <a:xfrm flipH="1">
            <a:off x="5809085" y="3120914"/>
            <a:ext cx="5874787" cy="35487"/>
          </a:xfrm>
          <a:prstGeom prst="line">
            <a:avLst/>
          </a:prstGeom>
          <a:ln/>
        </p:spPr>
        <p:style>
          <a:lnRef idx="3">
            <a:schemeClr val="accent2"/>
          </a:lnRef>
          <a:fillRef idx="0">
            <a:schemeClr val="accent2"/>
          </a:fillRef>
          <a:effectRef idx="2">
            <a:schemeClr val="accent2"/>
          </a:effectRef>
          <a:fontRef idx="minor">
            <a:schemeClr val="tx1"/>
          </a:fontRef>
        </p:style>
      </p:cxnSp>
      <p:pic>
        <p:nvPicPr>
          <p:cNvPr id="3074" name="Picture 2" descr="C:\Users\ajc\Desktop\464cbc4ec663dd8ece350f3bd2fd780c.jpg"/>
          <p:cNvPicPr>
            <a:picLocks noChangeAspect="1" noChangeArrowheads="1"/>
          </p:cNvPicPr>
          <p:nvPr/>
        </p:nvPicPr>
        <p:blipFill rotWithShape="1">
          <a:blip r:embed="rId2">
            <a:extLst>
              <a:ext uri="{28A0092B-C50C-407E-A947-70E740481C1C}">
                <a14:useLocalDpi xmlns:a14="http://schemas.microsoft.com/office/drawing/2010/main" val="0"/>
              </a:ext>
            </a:extLst>
          </a:blip>
          <a:srcRect l="-1" t="52629" r="-3484"/>
          <a:stretch/>
        </p:blipFill>
        <p:spPr bwMode="auto">
          <a:xfrm>
            <a:off x="1015483" y="3549001"/>
            <a:ext cx="5108948" cy="3308999"/>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jc\Desktop\464cbc4ec663dd8ece350f3bd2fd780c.jpg"/>
          <p:cNvPicPr>
            <a:picLocks noChangeAspect="1" noChangeArrowheads="1"/>
          </p:cNvPicPr>
          <p:nvPr/>
        </p:nvPicPr>
        <p:blipFill rotWithShape="1">
          <a:blip r:embed="rId2">
            <a:extLst>
              <a:ext uri="{28A0092B-C50C-407E-A947-70E740481C1C}">
                <a14:useLocalDpi xmlns:a14="http://schemas.microsoft.com/office/drawing/2010/main" val="0"/>
              </a:ext>
            </a:extLst>
          </a:blip>
          <a:srcRect t="6843" b="48519"/>
          <a:stretch/>
        </p:blipFill>
        <p:spPr bwMode="auto">
          <a:xfrm>
            <a:off x="6564863" y="3624964"/>
            <a:ext cx="5119008" cy="3233043"/>
          </a:xfrm>
          <a:prstGeom prst="rect">
            <a:avLst/>
          </a:prstGeom>
          <a:noFill/>
          <a:extLst>
            <a:ext uri="{909E8E84-426E-40DD-AFC4-6F175D3DCCD1}">
              <a14:hiddenFill xmlns:a14="http://schemas.microsoft.com/office/drawing/2010/main">
                <a:solidFill>
                  <a:srgbClr val="FFFFFF"/>
                </a:solidFill>
              </a14:hiddenFill>
            </a:ext>
          </a:extLst>
        </p:spPr>
      </p:pic>
      <p:sp>
        <p:nvSpPr>
          <p:cNvPr id="13" name="Isosceles Triangle 12"/>
          <p:cNvSpPr/>
          <p:nvPr/>
        </p:nvSpPr>
        <p:spPr>
          <a:xfrm>
            <a:off x="252707" y="5444418"/>
            <a:ext cx="1525554" cy="1413589"/>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14" name="Isosceles Triangle 13"/>
          <p:cNvSpPr/>
          <p:nvPr/>
        </p:nvSpPr>
        <p:spPr>
          <a:xfrm>
            <a:off x="252705" y="5654358"/>
            <a:ext cx="1399592" cy="1203649"/>
          </a:xfrm>
          <a:prstGeom prst="triangle">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pic>
        <p:nvPicPr>
          <p:cNvPr id="10" name="Picture 2" descr="G:\Challenger\ensha2aat logo .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2191" y="114884"/>
            <a:ext cx="1030863" cy="7451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G:\Challenger\companyprofile-1logo .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87159" b="22414"/>
          <a:stretch/>
        </p:blipFill>
        <p:spPr bwMode="auto">
          <a:xfrm>
            <a:off x="508129" y="114884"/>
            <a:ext cx="635303" cy="753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3205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8749" y="1069524"/>
            <a:ext cx="11515123" cy="1361867"/>
          </a:xfrm>
          <a:prstGeom prst="rect">
            <a:avLst/>
          </a:prstGeom>
        </p:spPr>
        <p:txBody>
          <a:bodyPr wrap="square" lIns="68534" tIns="34268" rIns="68534" bIns="34268">
            <a:spAutoFit/>
          </a:bodyPr>
          <a:lstStyle/>
          <a:p>
            <a:pPr algn="r">
              <a:buNone/>
            </a:pPr>
            <a:endParaRPr lang="ar-SA" sz="2100" b="1" dirty="0">
              <a:solidFill>
                <a:schemeClr val="tx1">
                  <a:lumMod val="75000"/>
                  <a:lumOff val="25000"/>
                </a:schemeClr>
              </a:solidFill>
            </a:endParaRPr>
          </a:p>
          <a:p>
            <a:pPr algn="r"/>
            <a:r>
              <a:rPr lang="ar-SA" sz="2100" b="1" dirty="0">
                <a:solidFill>
                  <a:schemeClr val="tx1">
                    <a:lumMod val="75000"/>
                    <a:lumOff val="25000"/>
                  </a:schemeClr>
                </a:solidFill>
              </a:rPr>
              <a:t>سيلمس عميلنا اننا نطمح الى الاستمرارية واكتساب ثقة العميل . </a:t>
            </a:r>
          </a:p>
          <a:p>
            <a:pPr algn="r"/>
            <a:r>
              <a:rPr lang="ar-SA" sz="2100" b="1" dirty="0">
                <a:solidFill>
                  <a:schemeClr val="tx1">
                    <a:lumMod val="75000"/>
                    <a:lumOff val="25000"/>
                  </a:schemeClr>
                </a:solidFill>
              </a:rPr>
              <a:t>وبناءً عليه ستتكون لديهم الثقة بانهم يتعاملون مع شركة ستستمر في خدمتهم لسنوات طويلة </a:t>
            </a:r>
            <a:r>
              <a:rPr lang="ar-SA" sz="1350" dirty="0">
                <a:solidFill>
                  <a:schemeClr val="tx1">
                    <a:lumMod val="75000"/>
                    <a:lumOff val="25000"/>
                  </a:schemeClr>
                </a:solidFill>
              </a:rPr>
              <a:t>.</a:t>
            </a:r>
            <a:endParaRPr lang="en-US" sz="1350" dirty="0"/>
          </a:p>
        </p:txBody>
      </p:sp>
      <p:cxnSp>
        <p:nvCxnSpPr>
          <p:cNvPr id="7" name="Straight Connector 6"/>
          <p:cNvCxnSpPr/>
          <p:nvPr/>
        </p:nvCxnSpPr>
        <p:spPr>
          <a:xfrm flipH="1">
            <a:off x="5809085" y="2603066"/>
            <a:ext cx="5874787" cy="35487"/>
          </a:xfrm>
          <a:prstGeom prst="line">
            <a:avLst/>
          </a:prstGeom>
          <a:ln/>
        </p:spPr>
        <p:style>
          <a:lnRef idx="3">
            <a:schemeClr val="accent2"/>
          </a:lnRef>
          <a:fillRef idx="0">
            <a:schemeClr val="accent2"/>
          </a:fillRef>
          <a:effectRef idx="2">
            <a:schemeClr val="accent2"/>
          </a:effectRef>
          <a:fontRef idx="minor">
            <a:schemeClr val="tx1"/>
          </a:fontRef>
        </p:style>
      </p:cxnSp>
      <p:pic>
        <p:nvPicPr>
          <p:cNvPr id="4098" name="Picture 2" descr="C:\Users\ajc\Desktop\d504673fe38a938348070f2135979ad8.jpg"/>
          <p:cNvPicPr>
            <a:picLocks noChangeAspect="1" noChangeArrowheads="1"/>
          </p:cNvPicPr>
          <p:nvPr/>
        </p:nvPicPr>
        <p:blipFill rotWithShape="1">
          <a:blip r:embed="rId2">
            <a:extLst>
              <a:ext uri="{28A0092B-C50C-407E-A947-70E740481C1C}">
                <a14:useLocalDpi xmlns:a14="http://schemas.microsoft.com/office/drawing/2010/main" val="0"/>
              </a:ext>
            </a:extLst>
          </a:blip>
          <a:srcRect l="3441" t="71030" r="32306"/>
          <a:stretch/>
        </p:blipFill>
        <p:spPr bwMode="auto">
          <a:xfrm>
            <a:off x="512250" y="3261601"/>
            <a:ext cx="4782668" cy="305111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ajc\Desktop\d504673fe38a938348070f2135979ad8.jpg"/>
          <p:cNvPicPr>
            <a:picLocks noChangeAspect="1" noChangeArrowheads="1"/>
          </p:cNvPicPr>
          <p:nvPr/>
        </p:nvPicPr>
        <p:blipFill rotWithShape="1">
          <a:blip r:embed="rId2">
            <a:extLst>
              <a:ext uri="{28A0092B-C50C-407E-A947-70E740481C1C}">
                <a14:useLocalDpi xmlns:a14="http://schemas.microsoft.com/office/drawing/2010/main" val="0"/>
              </a:ext>
            </a:extLst>
          </a:blip>
          <a:srcRect t="40670" b="29665"/>
          <a:stretch/>
        </p:blipFill>
        <p:spPr bwMode="auto">
          <a:xfrm>
            <a:off x="5294918" y="3403191"/>
            <a:ext cx="6318975" cy="265222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jc\Desktop\d504673fe38a938348070f2135979ad8.jpg"/>
          <p:cNvPicPr>
            <a:picLocks noChangeAspect="1" noChangeArrowheads="1"/>
          </p:cNvPicPr>
          <p:nvPr/>
        </p:nvPicPr>
        <p:blipFill rotWithShape="1">
          <a:blip r:embed="rId2">
            <a:extLst>
              <a:ext uri="{28A0092B-C50C-407E-A947-70E740481C1C}">
                <a14:useLocalDpi xmlns:a14="http://schemas.microsoft.com/office/drawing/2010/main" val="0"/>
              </a:ext>
            </a:extLst>
          </a:blip>
          <a:srcRect l="70614" t="34886" b="53792"/>
          <a:stretch/>
        </p:blipFill>
        <p:spPr bwMode="auto">
          <a:xfrm>
            <a:off x="9797763" y="3415006"/>
            <a:ext cx="1816130" cy="990062"/>
          </a:xfrm>
          <a:prstGeom prst="rect">
            <a:avLst/>
          </a:prstGeom>
          <a:noFill/>
          <a:extLst>
            <a:ext uri="{909E8E84-426E-40DD-AFC4-6F175D3DCCD1}">
              <a14:hiddenFill xmlns:a14="http://schemas.microsoft.com/office/drawing/2010/main">
                <a:solidFill>
                  <a:srgbClr val="FFFFFF"/>
                </a:solidFill>
              </a14:hiddenFill>
            </a:ext>
          </a:extLst>
        </p:spPr>
      </p:pic>
      <p:sp>
        <p:nvSpPr>
          <p:cNvPr id="11" name="Isosceles Triangle 10"/>
          <p:cNvSpPr/>
          <p:nvPr/>
        </p:nvSpPr>
        <p:spPr>
          <a:xfrm>
            <a:off x="252707" y="5444418"/>
            <a:ext cx="1525554" cy="1413589"/>
          </a:xfrm>
          <a:prstGeom prst="triangle">
            <a:avLst>
              <a:gd name="adj" fmla="val 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sp>
        <p:nvSpPr>
          <p:cNvPr id="12" name="Isosceles Triangle 11"/>
          <p:cNvSpPr/>
          <p:nvPr/>
        </p:nvSpPr>
        <p:spPr>
          <a:xfrm>
            <a:off x="252705" y="5654358"/>
            <a:ext cx="1399592" cy="1203649"/>
          </a:xfrm>
          <a:prstGeom prst="triangle">
            <a:avLst>
              <a:gd name="adj" fmla="val 0"/>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34" tIns="34268" rIns="68534" bIns="34268" rtlCol="0" anchor="ctr"/>
          <a:lstStyle/>
          <a:p>
            <a:pPr algn="ctr"/>
            <a:endParaRPr lang="en-US" sz="1350"/>
          </a:p>
        </p:txBody>
      </p:sp>
      <p:pic>
        <p:nvPicPr>
          <p:cNvPr id="13" name="Picture 2" descr="G:\Challenger\ensha2aat logo .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0842191" y="175962"/>
            <a:ext cx="1030863" cy="86346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G:\Challenger\companyprofile-1logo .png"/>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r="87159" b="22414"/>
          <a:stretch/>
        </p:blipFill>
        <p:spPr bwMode="auto">
          <a:xfrm>
            <a:off x="508128" y="209518"/>
            <a:ext cx="635303" cy="860006"/>
          </a:xfrm>
          <a:prstGeom prst="rect">
            <a:avLst/>
          </a:prstGeom>
          <a:noFill/>
          <a:extLst>
            <a:ext uri="{909E8E84-426E-40DD-AFC4-6F175D3DCCD1}">
              <a14:hiddenFill xmlns:a14="http://schemas.microsoft.com/office/drawing/2010/main">
                <a:solidFill>
                  <a:srgbClr val="FFFFFF"/>
                </a:solidFill>
              </a14:hiddenFill>
            </a:ext>
          </a:extLst>
        </p:spPr>
      </p:pic>
      <p:sp>
        <p:nvSpPr>
          <p:cNvPr id="15" name="Isosceles Triangle 14"/>
          <p:cNvSpPr/>
          <p:nvPr/>
        </p:nvSpPr>
        <p:spPr>
          <a:xfrm rot="19840050">
            <a:off x="9377318" y="3008593"/>
            <a:ext cx="1384148" cy="691820"/>
          </a:xfrm>
          <a:prstGeom prst="triangle">
            <a:avLst>
              <a:gd name="adj" fmla="val 2098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2279516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33E30-9CA7-435E-BBFF-9F9578FD28A6}"/>
              </a:ext>
            </a:extLst>
          </p:cNvPr>
          <p:cNvSpPr>
            <a:spLocks noGrp="1"/>
          </p:cNvSpPr>
          <p:nvPr>
            <p:ph type="title"/>
          </p:nvPr>
        </p:nvSpPr>
        <p:spPr>
          <a:xfrm>
            <a:off x="685723" y="609601"/>
            <a:ext cx="8596668" cy="822036"/>
          </a:xfrm>
          <a:solidFill>
            <a:schemeClr val="bg2"/>
          </a:solidFill>
        </p:spPr>
        <p:txBody>
          <a:bodyPr>
            <a:normAutofit/>
          </a:bodyPr>
          <a:lstStyle/>
          <a:p>
            <a:r>
              <a:rPr lang="ar-SA" dirty="0">
                <a:solidFill>
                  <a:schemeClr val="tx2"/>
                </a:solidFill>
              </a:rPr>
              <a:t>الوكلاء الحصريون لمصنع دييرا الإيطالي للأبواب</a:t>
            </a:r>
            <a:endParaRPr lang="en-US" dirty="0">
              <a:solidFill>
                <a:schemeClr val="tx2"/>
              </a:solidFill>
            </a:endParaRPr>
          </a:p>
        </p:txBody>
      </p:sp>
      <p:sp>
        <p:nvSpPr>
          <p:cNvPr id="11" name="AutoShape 6" descr="https://dyn.web.whatsapp.com/pp?e=https%3A%2F%2Fpps.whatsapp.net%2Fv%2Ft61.11540-24%2F24294965_149482779009111_1650212398893629440_n.jpg%3Foe%3D5AEDA78D%26oh%3D3fdded5b69ede4792bf24053bf635e37&amp;t=l&amp;u=393451683346%40c.us&amp;i=1512028453">
            <a:extLst>
              <a:ext uri="{FF2B5EF4-FFF2-40B4-BE49-F238E27FC236}">
                <a16:creationId xmlns:a16="http://schemas.microsoft.com/office/drawing/2014/main" id="{3E174D76-4091-4C0B-9CAA-1E4FB965F38B}"/>
              </a:ext>
            </a:extLst>
          </p:cNvPr>
          <p:cNvSpPr>
            <a:spLocks noChangeAspect="1" noChangeArrowheads="1"/>
          </p:cNvSpPr>
          <p:nvPr/>
        </p:nvSpPr>
        <p:spPr bwMode="auto">
          <a:xfrm>
            <a:off x="1791855" y="1602297"/>
            <a:ext cx="4456545" cy="347770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DDF2F95B-8E5A-418B-ACEF-526ED7300344}"/>
              </a:ext>
            </a:extLst>
          </p:cNvPr>
          <p:cNvPicPr>
            <a:picLocks noChangeAspect="1"/>
          </p:cNvPicPr>
          <p:nvPr/>
        </p:nvPicPr>
        <p:blipFill>
          <a:blip r:embed="rId2"/>
          <a:stretch>
            <a:fillRect/>
          </a:stretch>
        </p:blipFill>
        <p:spPr>
          <a:xfrm>
            <a:off x="2244436" y="1828800"/>
            <a:ext cx="6234391" cy="4054764"/>
          </a:xfrm>
          <a:prstGeom prst="rect">
            <a:avLst/>
          </a:prstGeom>
        </p:spPr>
      </p:pic>
      <p:pic>
        <p:nvPicPr>
          <p:cNvPr id="14" name="Picture 2" descr="G:\Challenger\ensha2aat logo .png">
            <a:extLst>
              <a:ext uri="{FF2B5EF4-FFF2-40B4-BE49-F238E27FC236}">
                <a16:creationId xmlns:a16="http://schemas.microsoft.com/office/drawing/2014/main" id="{1909E905-6EA7-49B8-9821-2F555F4012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43958" y="612031"/>
            <a:ext cx="1797750" cy="16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8745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CC23B18-C0F4-42B3-956C-FBFA24CA807C}"/>
              </a:ext>
            </a:extLst>
          </p:cNvPr>
          <p:cNvSpPr/>
          <p:nvPr/>
        </p:nvSpPr>
        <p:spPr>
          <a:xfrm>
            <a:off x="3048000" y="535901"/>
            <a:ext cx="6096000" cy="5786199"/>
          </a:xfrm>
          <a:prstGeom prst="rect">
            <a:avLst/>
          </a:prstGeom>
        </p:spPr>
        <p:txBody>
          <a:bodyPr>
            <a:spAutoFit/>
          </a:bodyPr>
          <a:lstStyle/>
          <a:p>
            <a:endParaRPr lang="en-US" sz="1400" dirty="0">
              <a:solidFill>
                <a:srgbClr val="000000"/>
              </a:solidFill>
              <a:latin typeface="Champagne &amp; Limousines"/>
            </a:endParaRPr>
          </a:p>
          <a:p>
            <a:r>
              <a:rPr lang="en-US" sz="6000" dirty="0">
                <a:latin typeface="Champagne &amp; Limousines"/>
              </a:rPr>
              <a:t>A single partner for all projects </a:t>
            </a:r>
          </a:p>
          <a:p>
            <a:pPr algn="just"/>
            <a:r>
              <a:rPr lang="en-US" dirty="0">
                <a:latin typeface="KQLUFR+LucidaGrande"/>
              </a:rPr>
              <a:t>Choosing </a:t>
            </a:r>
            <a:r>
              <a:rPr lang="en-US" dirty="0" err="1">
                <a:latin typeface="KQLUFR+LucidaGrande"/>
              </a:rPr>
              <a:t>Dierre</a:t>
            </a:r>
            <a:r>
              <a:rPr lang="en-US" dirty="0">
                <a:latin typeface="KQLUFR+LucidaGrande"/>
              </a:rPr>
              <a:t> means entrusting one’s projects to a global partner capable of providing industrially-produced closure systems but with an almost craftsmanship customization level, a unique quality, the highest standards in security tests and always the best that technology makes available. </a:t>
            </a:r>
          </a:p>
          <a:p>
            <a:pPr algn="just"/>
            <a:r>
              <a:rPr lang="en-US" dirty="0">
                <a:latin typeface="KQLUFR+LucidaGrande"/>
              </a:rPr>
              <a:t>An apartment, a building or a place opened to the public signed by </a:t>
            </a:r>
            <a:r>
              <a:rPr lang="en-US" dirty="0" err="1">
                <a:latin typeface="KQLUFR+LucidaGrande"/>
              </a:rPr>
              <a:t>Dierre</a:t>
            </a:r>
            <a:r>
              <a:rPr lang="en-US" dirty="0">
                <a:latin typeface="KQLUFR+LucidaGrande"/>
              </a:rPr>
              <a:t> from the entrance door to the garage, represent the best choice for those who are building, the perfect business card in the hands of those who sell and the brand of a superior quality, recognized by those who buy. </a:t>
            </a:r>
          </a:p>
          <a:p>
            <a:pPr algn="just"/>
            <a:r>
              <a:rPr lang="en-US" sz="2800" dirty="0">
                <a:latin typeface="Champagne &amp; Limousines"/>
              </a:rPr>
              <a:t>RESIDENTIAL INDUSTRIAL COMMERCIAL CIVILIENGINEERING HOTEL</a:t>
            </a:r>
            <a:endParaRPr lang="en-US" dirty="0"/>
          </a:p>
        </p:txBody>
      </p:sp>
      <p:pic>
        <p:nvPicPr>
          <p:cNvPr id="3" name="Picture 2">
            <a:extLst>
              <a:ext uri="{FF2B5EF4-FFF2-40B4-BE49-F238E27FC236}">
                <a16:creationId xmlns:a16="http://schemas.microsoft.com/office/drawing/2014/main" id="{71984F00-A067-44C3-8FA6-CB1095963829}"/>
              </a:ext>
            </a:extLst>
          </p:cNvPr>
          <p:cNvPicPr>
            <a:picLocks noChangeAspect="1"/>
          </p:cNvPicPr>
          <p:nvPr/>
        </p:nvPicPr>
        <p:blipFill>
          <a:blip r:embed="rId2"/>
          <a:stretch>
            <a:fillRect/>
          </a:stretch>
        </p:blipFill>
        <p:spPr>
          <a:xfrm>
            <a:off x="604522" y="4957527"/>
            <a:ext cx="1869202" cy="1720363"/>
          </a:xfrm>
          <a:prstGeom prst="rect">
            <a:avLst/>
          </a:prstGeom>
        </p:spPr>
      </p:pic>
      <p:pic>
        <p:nvPicPr>
          <p:cNvPr id="4" name="Picture 2" descr="G:\Challenger\ensha2aat logo .png">
            <a:extLst>
              <a:ext uri="{FF2B5EF4-FFF2-40B4-BE49-F238E27FC236}">
                <a16:creationId xmlns:a16="http://schemas.microsoft.com/office/drawing/2014/main" id="{C1129884-BB60-42D2-94F7-0DB949DBFB6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43958" y="612031"/>
            <a:ext cx="1797750" cy="1624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366617A-8AA1-40A2-B9C8-CE5E33E9B165}"/>
              </a:ext>
            </a:extLst>
          </p:cNvPr>
          <p:cNvPicPr>
            <a:picLocks noChangeAspect="1"/>
          </p:cNvPicPr>
          <p:nvPr/>
        </p:nvPicPr>
        <p:blipFill>
          <a:blip r:embed="rId4"/>
          <a:stretch>
            <a:fillRect/>
          </a:stretch>
        </p:blipFill>
        <p:spPr>
          <a:xfrm>
            <a:off x="181248" y="612031"/>
            <a:ext cx="2715750" cy="3818334"/>
          </a:xfrm>
          <a:prstGeom prst="rect">
            <a:avLst/>
          </a:prstGeom>
        </p:spPr>
      </p:pic>
    </p:spTree>
    <p:extLst>
      <p:ext uri="{BB962C8B-B14F-4D97-AF65-F5344CB8AC3E}">
        <p14:creationId xmlns:p14="http://schemas.microsoft.com/office/powerpoint/2010/main" val="2291150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ED24193-76EB-4091-9AB9-3E205A4CAE68}"/>
              </a:ext>
            </a:extLst>
          </p:cNvPr>
          <p:cNvSpPr/>
          <p:nvPr/>
        </p:nvSpPr>
        <p:spPr>
          <a:xfrm>
            <a:off x="3047999" y="1359017"/>
            <a:ext cx="8442037" cy="4247317"/>
          </a:xfrm>
          <a:prstGeom prst="rect">
            <a:avLst/>
          </a:prstGeom>
        </p:spPr>
        <p:txBody>
          <a:bodyPr wrap="square">
            <a:spAutoFit/>
          </a:bodyPr>
          <a:lstStyle/>
          <a:p>
            <a:endParaRPr lang="en-US" sz="1400" dirty="0">
              <a:solidFill>
                <a:srgbClr val="000000"/>
              </a:solidFill>
              <a:latin typeface="Champagne &amp; Limousines"/>
            </a:endParaRPr>
          </a:p>
          <a:p>
            <a:r>
              <a:rPr lang="en-US" sz="2800" dirty="0">
                <a:latin typeface="Champagne &amp; Limousines"/>
              </a:rPr>
              <a:t>Full </a:t>
            </a:r>
            <a:r>
              <a:rPr lang="en-US" sz="2800" dirty="0" err="1">
                <a:latin typeface="Champagne &amp; Limousines"/>
              </a:rPr>
              <a:t>Dierre</a:t>
            </a:r>
            <a:r>
              <a:rPr lang="en-US" sz="2800" dirty="0">
                <a:latin typeface="Champagne &amp; Limousines"/>
              </a:rPr>
              <a:t> expertise for a bespoke product </a:t>
            </a:r>
            <a:endParaRPr lang="ar-SA" sz="2800" dirty="0">
              <a:latin typeface="Champagne &amp; Limousines"/>
            </a:endParaRPr>
          </a:p>
          <a:p>
            <a:endParaRPr lang="en-US" sz="2400" dirty="0">
              <a:latin typeface="Champagne &amp; Limousines"/>
            </a:endParaRPr>
          </a:p>
          <a:p>
            <a:r>
              <a:rPr lang="en-US" sz="2800" dirty="0" err="1">
                <a:latin typeface="Champagne &amp; Limousines"/>
              </a:rPr>
              <a:t>Dierre</a:t>
            </a:r>
            <a:r>
              <a:rPr lang="en-US" sz="2800" dirty="0">
                <a:latin typeface="Champagne &amp; Limousines"/>
              </a:rPr>
              <a:t> controls the whole production cycle from design to manufacturing </a:t>
            </a:r>
            <a:endParaRPr lang="ar-SA" sz="2800" dirty="0">
              <a:latin typeface="Champagne &amp; Limousines"/>
            </a:endParaRPr>
          </a:p>
          <a:p>
            <a:endParaRPr lang="en-US" sz="2400" dirty="0">
              <a:latin typeface="Champagne &amp; Limousines"/>
            </a:endParaRPr>
          </a:p>
          <a:p>
            <a:r>
              <a:rPr lang="ar-SA" sz="2400" dirty="0">
                <a:latin typeface="Champagne &amp; Limousines"/>
              </a:rPr>
              <a:t> </a:t>
            </a:r>
            <a:r>
              <a:rPr lang="en-US" sz="2800" dirty="0">
                <a:latin typeface="Champagne &amp; Limousines"/>
              </a:rPr>
              <a:t>DOOR </a:t>
            </a:r>
            <a:r>
              <a:rPr lang="ar-SA" sz="2800" dirty="0">
                <a:latin typeface="Champagne &amp; Limousines"/>
              </a:rPr>
              <a:t>  </a:t>
            </a:r>
            <a:r>
              <a:rPr lang="en-US" sz="2800" dirty="0">
                <a:latin typeface="Champagne &amp; Limousines"/>
              </a:rPr>
              <a:t>LOCK </a:t>
            </a:r>
            <a:r>
              <a:rPr lang="ar-SA" sz="2800" dirty="0">
                <a:latin typeface="Champagne &amp; Limousines"/>
              </a:rPr>
              <a:t> </a:t>
            </a:r>
            <a:r>
              <a:rPr lang="en-US" sz="2800" dirty="0">
                <a:latin typeface="Champagne &amp; Limousines"/>
              </a:rPr>
              <a:t>HINGE S</a:t>
            </a:r>
            <a:r>
              <a:rPr lang="ar-SA" sz="2800" dirty="0">
                <a:latin typeface="Champagne &amp; Limousines"/>
              </a:rPr>
              <a:t> </a:t>
            </a:r>
            <a:r>
              <a:rPr lang="en-US" sz="2800" dirty="0">
                <a:latin typeface="Champagne &amp; Limousines"/>
              </a:rPr>
              <a:t> FRAME</a:t>
            </a:r>
            <a:r>
              <a:rPr lang="ar-SA" sz="2800" dirty="0">
                <a:latin typeface="Champagne &amp; Limousines"/>
              </a:rPr>
              <a:t>   </a:t>
            </a:r>
            <a:r>
              <a:rPr lang="en-US" sz="2800" dirty="0">
                <a:latin typeface="Champagne &amp; Limousines"/>
              </a:rPr>
              <a:t>G RIPS </a:t>
            </a:r>
            <a:r>
              <a:rPr lang="ar-SA" sz="2800" dirty="0">
                <a:latin typeface="Champagne &amp; Limousines"/>
              </a:rPr>
              <a:t>  </a:t>
            </a:r>
            <a:r>
              <a:rPr lang="en-US" sz="2800" dirty="0">
                <a:latin typeface="Champagne &amp; Limousines"/>
              </a:rPr>
              <a:t>DEVIATORS </a:t>
            </a:r>
            <a:endParaRPr lang="ar-SA" sz="2800" dirty="0">
              <a:latin typeface="Champagne &amp; Limousines"/>
            </a:endParaRPr>
          </a:p>
          <a:p>
            <a:endParaRPr lang="en-US" sz="2400" dirty="0">
              <a:latin typeface="Champagne &amp; Limousines"/>
            </a:endParaRPr>
          </a:p>
          <a:p>
            <a:r>
              <a:rPr lang="en-US" sz="1600" dirty="0">
                <a:latin typeface="Lucida Grande"/>
              </a:rPr>
              <a:t>Starting from the control of security, </a:t>
            </a:r>
            <a:r>
              <a:rPr lang="en-US" sz="1600" dirty="0" err="1">
                <a:latin typeface="Lucida Grande"/>
              </a:rPr>
              <a:t>Dierre</a:t>
            </a:r>
            <a:r>
              <a:rPr lang="en-US" sz="1600" dirty="0">
                <a:latin typeface="Lucida Grande"/>
              </a:rPr>
              <a:t> has developed a process of constant and limitless innovation that, in addition to ensuring a class 5 burglar-proof, pushes forward the idea of a security door toward the concept of a performance sandwich which ensures high thermal, acoustic and design performance</a:t>
            </a:r>
            <a:r>
              <a:rPr lang="en-US" dirty="0">
                <a:latin typeface="Lucida Grande"/>
              </a:rPr>
              <a:t>.</a:t>
            </a:r>
            <a:endParaRPr lang="en-US" dirty="0"/>
          </a:p>
        </p:txBody>
      </p:sp>
      <p:pic>
        <p:nvPicPr>
          <p:cNvPr id="3" name="Picture 2">
            <a:extLst>
              <a:ext uri="{FF2B5EF4-FFF2-40B4-BE49-F238E27FC236}">
                <a16:creationId xmlns:a16="http://schemas.microsoft.com/office/drawing/2014/main" id="{E66ED253-8EE4-48A6-A6CE-192D1F1DC4ED}"/>
              </a:ext>
            </a:extLst>
          </p:cNvPr>
          <p:cNvPicPr>
            <a:picLocks noChangeAspect="1"/>
          </p:cNvPicPr>
          <p:nvPr/>
        </p:nvPicPr>
        <p:blipFill>
          <a:blip r:embed="rId2"/>
          <a:stretch>
            <a:fillRect/>
          </a:stretch>
        </p:blipFill>
        <p:spPr>
          <a:xfrm>
            <a:off x="165558" y="1479090"/>
            <a:ext cx="2716186" cy="5189565"/>
          </a:xfrm>
          <a:prstGeom prst="rect">
            <a:avLst/>
          </a:prstGeom>
        </p:spPr>
      </p:pic>
      <p:pic>
        <p:nvPicPr>
          <p:cNvPr id="6" name="Picture 2" descr="G:\Challenger\ensha2aat logo .png">
            <a:extLst>
              <a:ext uri="{FF2B5EF4-FFF2-40B4-BE49-F238E27FC236}">
                <a16:creationId xmlns:a16="http://schemas.microsoft.com/office/drawing/2014/main" id="{086035F5-AF05-4EBF-A0DE-E7A73AF9599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9743958" y="665017"/>
            <a:ext cx="1797750" cy="138545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7448EB4-DD3C-47E9-BDDC-581BF211B9EC}"/>
              </a:ext>
            </a:extLst>
          </p:cNvPr>
          <p:cNvPicPr>
            <a:picLocks noChangeAspect="1"/>
          </p:cNvPicPr>
          <p:nvPr/>
        </p:nvPicPr>
        <p:blipFill>
          <a:blip r:embed="rId4"/>
          <a:stretch>
            <a:fillRect/>
          </a:stretch>
        </p:blipFill>
        <p:spPr>
          <a:xfrm>
            <a:off x="1407673" y="100327"/>
            <a:ext cx="3592946" cy="1257417"/>
          </a:xfrm>
          <a:prstGeom prst="rect">
            <a:avLst/>
          </a:prstGeom>
        </p:spPr>
      </p:pic>
    </p:spTree>
    <p:extLst>
      <p:ext uri="{BB962C8B-B14F-4D97-AF65-F5344CB8AC3E}">
        <p14:creationId xmlns:p14="http://schemas.microsoft.com/office/powerpoint/2010/main" val="29931973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6A8AE9-5EBC-42DB-AF2B-DB1A44015A8F}"/>
              </a:ext>
            </a:extLst>
          </p:cNvPr>
          <p:cNvSpPr/>
          <p:nvPr/>
        </p:nvSpPr>
        <p:spPr>
          <a:xfrm>
            <a:off x="489528" y="1674674"/>
            <a:ext cx="5948218" cy="3508653"/>
          </a:xfrm>
          <a:prstGeom prst="rect">
            <a:avLst/>
          </a:prstGeom>
        </p:spPr>
        <p:txBody>
          <a:bodyPr wrap="square">
            <a:spAutoFit/>
          </a:bodyPr>
          <a:lstStyle/>
          <a:p>
            <a:r>
              <a:rPr lang="en-US" sz="3200" dirty="0" err="1">
                <a:solidFill>
                  <a:srgbClr val="000000"/>
                </a:solidFill>
                <a:latin typeface="Champagne &amp; Limousines"/>
              </a:rPr>
              <a:t>Dierre</a:t>
            </a:r>
            <a:r>
              <a:rPr lang="en-US" sz="3200" dirty="0">
                <a:solidFill>
                  <a:srgbClr val="000000"/>
                </a:solidFill>
                <a:latin typeface="Champagne &amp; Limousines"/>
              </a:rPr>
              <a:t> security doors </a:t>
            </a:r>
            <a:r>
              <a:rPr lang="en-US" dirty="0">
                <a:solidFill>
                  <a:srgbClr val="000000"/>
                </a:solidFill>
                <a:latin typeface="KQLUFR+LucidaGrande"/>
              </a:rPr>
              <a:t>are anti-intrusion certified according the EN 1627 European standard. They are also classified for permeability to air and water tightness according to the EN 12207 and EN 12208 European standards. </a:t>
            </a:r>
          </a:p>
          <a:p>
            <a:r>
              <a:rPr lang="en-US" sz="3200" dirty="0" err="1">
                <a:solidFill>
                  <a:srgbClr val="000000"/>
                </a:solidFill>
                <a:latin typeface="Champagne &amp; Limousines"/>
              </a:rPr>
              <a:t>Dierre</a:t>
            </a:r>
            <a:r>
              <a:rPr lang="en-US" sz="3200" dirty="0">
                <a:solidFill>
                  <a:srgbClr val="000000"/>
                </a:solidFill>
                <a:latin typeface="Champagne &amp; Limousines"/>
              </a:rPr>
              <a:t> fire products </a:t>
            </a:r>
          </a:p>
          <a:p>
            <a:r>
              <a:rPr lang="en-US" dirty="0">
                <a:solidFill>
                  <a:srgbClr val="000000"/>
                </a:solidFill>
                <a:latin typeface="KQLUFR+LucidaGrande"/>
              </a:rPr>
              <a:t>are classified and tested according to the EN 1634-1 European standard and are achieving the CE marking according to the new EN 16034. </a:t>
            </a:r>
          </a:p>
          <a:p>
            <a:r>
              <a:rPr lang="en-US" sz="3200" dirty="0" err="1">
                <a:solidFill>
                  <a:srgbClr val="000000"/>
                </a:solidFill>
                <a:latin typeface="Champagne &amp; Limousines"/>
              </a:rPr>
              <a:t>Dierre</a:t>
            </a:r>
            <a:r>
              <a:rPr lang="en-US" sz="3200" dirty="0">
                <a:solidFill>
                  <a:srgbClr val="000000"/>
                </a:solidFill>
                <a:latin typeface="Champagne &amp; Limousines"/>
              </a:rPr>
              <a:t> locks </a:t>
            </a:r>
            <a:r>
              <a:rPr lang="en-US" dirty="0">
                <a:solidFill>
                  <a:srgbClr val="000000"/>
                </a:solidFill>
                <a:latin typeface="KQLUFR+LucidaGrande"/>
              </a:rPr>
              <a:t>are certified according to the most recent European and national legislation</a:t>
            </a:r>
            <a:endParaRPr lang="en-US" dirty="0"/>
          </a:p>
        </p:txBody>
      </p:sp>
      <p:pic>
        <p:nvPicPr>
          <p:cNvPr id="6" name="Picture 5">
            <a:extLst>
              <a:ext uri="{FF2B5EF4-FFF2-40B4-BE49-F238E27FC236}">
                <a16:creationId xmlns:a16="http://schemas.microsoft.com/office/drawing/2014/main" id="{48AA8ACE-5A88-43E4-9055-0454763C8E33}"/>
              </a:ext>
            </a:extLst>
          </p:cNvPr>
          <p:cNvPicPr>
            <a:picLocks noChangeAspect="1"/>
          </p:cNvPicPr>
          <p:nvPr/>
        </p:nvPicPr>
        <p:blipFill>
          <a:blip r:embed="rId2"/>
          <a:stretch>
            <a:fillRect/>
          </a:stretch>
        </p:blipFill>
        <p:spPr>
          <a:xfrm>
            <a:off x="7172037" y="1823254"/>
            <a:ext cx="1071000" cy="570333"/>
          </a:xfrm>
          <a:prstGeom prst="rect">
            <a:avLst/>
          </a:prstGeom>
        </p:spPr>
      </p:pic>
      <p:pic>
        <p:nvPicPr>
          <p:cNvPr id="8" name="Picture 7">
            <a:extLst>
              <a:ext uri="{FF2B5EF4-FFF2-40B4-BE49-F238E27FC236}">
                <a16:creationId xmlns:a16="http://schemas.microsoft.com/office/drawing/2014/main" id="{2CB7CD90-61D5-47A9-9B1B-28EA0F2FBA7F}"/>
              </a:ext>
            </a:extLst>
          </p:cNvPr>
          <p:cNvPicPr>
            <a:picLocks noChangeAspect="1"/>
          </p:cNvPicPr>
          <p:nvPr/>
        </p:nvPicPr>
        <p:blipFill>
          <a:blip r:embed="rId3"/>
          <a:stretch>
            <a:fillRect/>
          </a:stretch>
        </p:blipFill>
        <p:spPr>
          <a:xfrm>
            <a:off x="7286501" y="2672325"/>
            <a:ext cx="688500" cy="928000"/>
          </a:xfrm>
          <a:prstGeom prst="rect">
            <a:avLst/>
          </a:prstGeom>
        </p:spPr>
      </p:pic>
      <p:pic>
        <p:nvPicPr>
          <p:cNvPr id="2" name="Picture 1">
            <a:extLst>
              <a:ext uri="{FF2B5EF4-FFF2-40B4-BE49-F238E27FC236}">
                <a16:creationId xmlns:a16="http://schemas.microsoft.com/office/drawing/2014/main" id="{134C9837-B435-4266-9315-82CB80ED4387}"/>
              </a:ext>
            </a:extLst>
          </p:cNvPr>
          <p:cNvPicPr>
            <a:picLocks noChangeAspect="1"/>
          </p:cNvPicPr>
          <p:nvPr/>
        </p:nvPicPr>
        <p:blipFill>
          <a:blip r:embed="rId4"/>
          <a:stretch>
            <a:fillRect/>
          </a:stretch>
        </p:blipFill>
        <p:spPr>
          <a:xfrm>
            <a:off x="7208879" y="3956914"/>
            <a:ext cx="841500" cy="1015000"/>
          </a:xfrm>
          <a:prstGeom prst="rect">
            <a:avLst/>
          </a:prstGeom>
        </p:spPr>
      </p:pic>
      <p:pic>
        <p:nvPicPr>
          <p:cNvPr id="3" name="Picture 2">
            <a:extLst>
              <a:ext uri="{FF2B5EF4-FFF2-40B4-BE49-F238E27FC236}">
                <a16:creationId xmlns:a16="http://schemas.microsoft.com/office/drawing/2014/main" id="{0D1C46D8-B248-4E2B-A7E2-EC9F46A32710}"/>
              </a:ext>
            </a:extLst>
          </p:cNvPr>
          <p:cNvPicPr>
            <a:picLocks noChangeAspect="1"/>
          </p:cNvPicPr>
          <p:nvPr/>
        </p:nvPicPr>
        <p:blipFill>
          <a:blip r:embed="rId5"/>
          <a:stretch>
            <a:fillRect/>
          </a:stretch>
        </p:blipFill>
        <p:spPr>
          <a:xfrm>
            <a:off x="6855704" y="5328503"/>
            <a:ext cx="1377000" cy="957000"/>
          </a:xfrm>
          <a:prstGeom prst="rect">
            <a:avLst/>
          </a:prstGeom>
        </p:spPr>
      </p:pic>
      <p:graphicFrame>
        <p:nvGraphicFramePr>
          <p:cNvPr id="9" name="Table 8">
            <a:extLst>
              <a:ext uri="{FF2B5EF4-FFF2-40B4-BE49-F238E27FC236}">
                <a16:creationId xmlns:a16="http://schemas.microsoft.com/office/drawing/2014/main" id="{16235D83-B53A-4E5E-AEBB-33529E1ACE3F}"/>
              </a:ext>
            </a:extLst>
          </p:cNvPr>
          <p:cNvGraphicFramePr>
            <a:graphicFrameLocks noGrp="1"/>
          </p:cNvGraphicFramePr>
          <p:nvPr>
            <p:extLst>
              <p:ext uri="{D42A27DB-BD31-4B8C-83A1-F6EECF244321}">
                <p14:modId xmlns:p14="http://schemas.microsoft.com/office/powerpoint/2010/main" val="1493780716"/>
              </p:ext>
            </p:extLst>
          </p:nvPr>
        </p:nvGraphicFramePr>
        <p:xfrm>
          <a:off x="628073" y="719665"/>
          <a:ext cx="3227705" cy="769183"/>
        </p:xfrm>
        <a:graphic>
          <a:graphicData uri="http://schemas.openxmlformats.org/drawingml/2006/table">
            <a:tbl>
              <a:tblPr firstRow="1" bandRow="1">
                <a:tableStyleId>{5C22544A-7EE6-4342-B048-85BDC9FD1C3A}</a:tableStyleId>
              </a:tblPr>
              <a:tblGrid>
                <a:gridCol w="3227705">
                  <a:extLst>
                    <a:ext uri="{9D8B030D-6E8A-4147-A177-3AD203B41FA5}">
                      <a16:colId xmlns:a16="http://schemas.microsoft.com/office/drawing/2014/main" val="475211123"/>
                    </a:ext>
                  </a:extLst>
                </a:gridCol>
              </a:tblGrid>
              <a:tr h="769183">
                <a:tc>
                  <a:txBody>
                    <a:bodyPr/>
                    <a:lstStyle/>
                    <a:p>
                      <a:r>
                        <a:rPr lang="en-US" sz="3600" b="0" i="0" u="none" strike="noStrike" kern="1200" baseline="0" dirty="0">
                          <a:solidFill>
                            <a:srgbClr val="0070C0"/>
                          </a:solidFill>
                          <a:latin typeface="+mn-lt"/>
                          <a:ea typeface="+mn-ea"/>
                          <a:cs typeface="+mn-cs"/>
                        </a:rPr>
                        <a:t>Certifications </a:t>
                      </a:r>
                      <a:endParaRPr lang="en-US" sz="3600" dirty="0">
                        <a:solidFill>
                          <a:srgbClr val="0070C0"/>
                        </a:solidFill>
                      </a:endParaRPr>
                    </a:p>
                  </a:txBody>
                  <a:tcPr>
                    <a:solidFill>
                      <a:schemeClr val="accent1">
                        <a:lumMod val="40000"/>
                        <a:lumOff val="60000"/>
                      </a:schemeClr>
                    </a:solidFill>
                  </a:tcPr>
                </a:tc>
                <a:extLst>
                  <a:ext uri="{0D108BD9-81ED-4DB2-BD59-A6C34878D82A}">
                    <a16:rowId xmlns:a16="http://schemas.microsoft.com/office/drawing/2014/main" val="2779118168"/>
                  </a:ext>
                </a:extLst>
              </a:tr>
            </a:tbl>
          </a:graphicData>
        </a:graphic>
      </p:graphicFrame>
      <p:pic>
        <p:nvPicPr>
          <p:cNvPr id="10" name="Picture 2" descr="G:\Challenger\ensha2aat logo .png">
            <a:extLst>
              <a:ext uri="{FF2B5EF4-FFF2-40B4-BE49-F238E27FC236}">
                <a16:creationId xmlns:a16="http://schemas.microsoft.com/office/drawing/2014/main" id="{FA499453-08EF-4849-B692-504836F30326}"/>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660830" y="453061"/>
            <a:ext cx="1797750" cy="11737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3016BED4-FC18-4D12-A073-29AD1F3011DE}"/>
              </a:ext>
            </a:extLst>
          </p:cNvPr>
          <p:cNvPicPr>
            <a:picLocks noChangeAspect="1"/>
          </p:cNvPicPr>
          <p:nvPr/>
        </p:nvPicPr>
        <p:blipFill>
          <a:blip r:embed="rId7"/>
          <a:stretch>
            <a:fillRect/>
          </a:stretch>
        </p:blipFill>
        <p:spPr>
          <a:xfrm>
            <a:off x="6751573" y="204448"/>
            <a:ext cx="1911928" cy="1243492"/>
          </a:xfrm>
          <a:prstGeom prst="rect">
            <a:avLst/>
          </a:prstGeom>
        </p:spPr>
      </p:pic>
    </p:spTree>
    <p:extLst>
      <p:ext uri="{BB962C8B-B14F-4D97-AF65-F5344CB8AC3E}">
        <p14:creationId xmlns:p14="http://schemas.microsoft.com/office/powerpoint/2010/main" val="1759627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90F7A6-C901-4DCA-8735-E34EA31E42F9}"/>
              </a:ext>
            </a:extLst>
          </p:cNvPr>
          <p:cNvPicPr>
            <a:picLocks noChangeAspect="1"/>
          </p:cNvPicPr>
          <p:nvPr/>
        </p:nvPicPr>
        <p:blipFill>
          <a:blip r:embed="rId3"/>
          <a:stretch>
            <a:fillRect/>
          </a:stretch>
        </p:blipFill>
        <p:spPr>
          <a:xfrm>
            <a:off x="2718033" y="412509"/>
            <a:ext cx="5100506" cy="2969399"/>
          </a:xfrm>
          <a:prstGeom prst="rect">
            <a:avLst/>
          </a:prstGeom>
        </p:spPr>
      </p:pic>
      <p:pic>
        <p:nvPicPr>
          <p:cNvPr id="13" name="Picture 12">
            <a:extLst>
              <a:ext uri="{FF2B5EF4-FFF2-40B4-BE49-F238E27FC236}">
                <a16:creationId xmlns:a16="http://schemas.microsoft.com/office/drawing/2014/main" id="{66950367-AD7D-4A82-9C7B-163493CB0833}"/>
              </a:ext>
            </a:extLst>
          </p:cNvPr>
          <p:cNvPicPr>
            <a:picLocks noChangeAspect="1"/>
          </p:cNvPicPr>
          <p:nvPr/>
        </p:nvPicPr>
        <p:blipFill>
          <a:blip r:embed="rId4"/>
          <a:stretch>
            <a:fillRect/>
          </a:stretch>
        </p:blipFill>
        <p:spPr>
          <a:xfrm>
            <a:off x="7600426" y="3689498"/>
            <a:ext cx="2717745" cy="2969399"/>
          </a:xfrm>
          <a:prstGeom prst="rect">
            <a:avLst/>
          </a:prstGeom>
        </p:spPr>
      </p:pic>
      <p:pic>
        <p:nvPicPr>
          <p:cNvPr id="14" name="Picture 13">
            <a:extLst>
              <a:ext uri="{FF2B5EF4-FFF2-40B4-BE49-F238E27FC236}">
                <a16:creationId xmlns:a16="http://schemas.microsoft.com/office/drawing/2014/main" id="{069DE352-94A6-48E3-A384-DA345118468B}"/>
              </a:ext>
            </a:extLst>
          </p:cNvPr>
          <p:cNvPicPr>
            <a:picLocks noChangeAspect="1"/>
          </p:cNvPicPr>
          <p:nvPr/>
        </p:nvPicPr>
        <p:blipFill>
          <a:blip r:embed="rId5"/>
          <a:stretch>
            <a:fillRect/>
          </a:stretch>
        </p:blipFill>
        <p:spPr>
          <a:xfrm>
            <a:off x="5696209" y="4461135"/>
            <a:ext cx="1265383" cy="1164625"/>
          </a:xfrm>
          <a:prstGeom prst="rect">
            <a:avLst/>
          </a:prstGeom>
        </p:spPr>
      </p:pic>
      <p:pic>
        <p:nvPicPr>
          <p:cNvPr id="15" name="Picture 2" descr="G:\Challenger\ensha2aat logo .png">
            <a:extLst>
              <a:ext uri="{FF2B5EF4-FFF2-40B4-BE49-F238E27FC236}">
                <a16:creationId xmlns:a16="http://schemas.microsoft.com/office/drawing/2014/main" id="{8E18E15C-1319-45B0-A4C7-2221D42DDDB2}"/>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9919448" y="412509"/>
            <a:ext cx="1797750" cy="11737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2EDAAC0D-5EC5-4261-97BD-EC164014D5D6}"/>
              </a:ext>
            </a:extLst>
          </p:cNvPr>
          <p:cNvPicPr>
            <a:picLocks noChangeAspect="1"/>
          </p:cNvPicPr>
          <p:nvPr/>
        </p:nvPicPr>
        <p:blipFill>
          <a:blip r:embed="rId7"/>
          <a:stretch>
            <a:fillRect/>
          </a:stretch>
        </p:blipFill>
        <p:spPr>
          <a:xfrm>
            <a:off x="1860465" y="3689499"/>
            <a:ext cx="2963205" cy="2969399"/>
          </a:xfrm>
          <a:prstGeom prst="rect">
            <a:avLst/>
          </a:prstGeom>
        </p:spPr>
      </p:pic>
    </p:spTree>
    <p:extLst>
      <p:ext uri="{BB962C8B-B14F-4D97-AF65-F5344CB8AC3E}">
        <p14:creationId xmlns:p14="http://schemas.microsoft.com/office/powerpoint/2010/main" val="18248925"/>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92</TotalTime>
  <Words>597</Words>
  <Application>Microsoft Office PowerPoint</Application>
  <PresentationFormat>Widescreen</PresentationFormat>
  <Paragraphs>99</Paragraphs>
  <Slides>29</Slides>
  <Notes>2</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3" baseType="lpstr">
      <vt:lpstr>AR DELANEY</vt:lpstr>
      <vt:lpstr>Arial</vt:lpstr>
      <vt:lpstr>Calibri</vt:lpstr>
      <vt:lpstr>Century Gothic</vt:lpstr>
      <vt:lpstr>Champagne &amp; Limousines</vt:lpstr>
      <vt:lpstr>KQLUFR+LucidaGrande</vt:lpstr>
      <vt:lpstr>Lucida Grande</vt:lpstr>
      <vt:lpstr>Microsoft Himalaya</vt:lpstr>
      <vt:lpstr>Microsoft Sans Serif</vt:lpstr>
      <vt:lpstr>Tahoma</vt:lpstr>
      <vt:lpstr>UniversalMath1 BT</vt:lpstr>
      <vt:lpstr>Wingdings 3</vt:lpstr>
      <vt:lpstr>Wisp</vt:lpstr>
      <vt:lpstr>Worksheet</vt:lpstr>
      <vt:lpstr>PowerPoint Presentation</vt:lpstr>
      <vt:lpstr>ثلاثون عاماً من الريادة المتكاملة للتسليم على المفتاح </vt:lpstr>
      <vt:lpstr>PowerPoint Presentation</vt:lpstr>
      <vt:lpstr>PowerPoint Presentation</vt:lpstr>
      <vt:lpstr>الوكلاء الحصريون لمصنع دييرا الإيطالي للأبواب</vt:lpstr>
      <vt:lpstr>PowerPoint Presentation</vt:lpstr>
      <vt:lpstr>PowerPoint Presentation</vt:lpstr>
      <vt:lpstr>PowerPoint Presentation</vt:lpstr>
      <vt:lpstr>PowerPoint Presentation</vt:lpstr>
      <vt:lpstr>PowerPoint Presentation</vt:lpstr>
      <vt:lpstr>عملائنا : </vt:lpstr>
      <vt:lpstr> : المسؤولية</vt:lpstr>
      <vt:lpstr>Work progress </vt:lpstr>
      <vt:lpstr>PowerPoint Presentation</vt:lpstr>
      <vt:lpstr>  مستودعات    Wear Houses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نحن رواد في تقديم الخدمات المتكاملة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salman allaham</dc:creator>
  <cp:lastModifiedBy>salman allaham</cp:lastModifiedBy>
  <cp:revision>11</cp:revision>
  <dcterms:created xsi:type="dcterms:W3CDTF">2018-05-06T12:45:51Z</dcterms:created>
  <dcterms:modified xsi:type="dcterms:W3CDTF">2018-05-07T13:17:14Z</dcterms:modified>
</cp:coreProperties>
</file>